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6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6" r:id="rId3"/>
    <p:sldId id="335" r:id="rId4"/>
    <p:sldId id="344" r:id="rId5"/>
    <p:sldId id="352" r:id="rId6"/>
    <p:sldId id="348" r:id="rId7"/>
    <p:sldId id="292" r:id="rId8"/>
    <p:sldId id="349" r:id="rId9"/>
    <p:sldId id="384" r:id="rId10"/>
    <p:sldId id="385" r:id="rId11"/>
    <p:sldId id="353" r:id="rId12"/>
    <p:sldId id="364" r:id="rId13"/>
    <p:sldId id="363" r:id="rId14"/>
    <p:sldId id="365" r:id="rId15"/>
    <p:sldId id="361" r:id="rId16"/>
    <p:sldId id="366" r:id="rId17"/>
    <p:sldId id="367" r:id="rId18"/>
    <p:sldId id="368" r:id="rId19"/>
    <p:sldId id="370" r:id="rId20"/>
    <p:sldId id="371" r:id="rId21"/>
    <p:sldId id="372" r:id="rId22"/>
    <p:sldId id="373" r:id="rId23"/>
    <p:sldId id="374" r:id="rId24"/>
    <p:sldId id="376" r:id="rId25"/>
    <p:sldId id="375" r:id="rId26"/>
    <p:sldId id="378" r:id="rId27"/>
    <p:sldId id="379" r:id="rId28"/>
    <p:sldId id="337" r:id="rId29"/>
    <p:sldId id="355" r:id="rId30"/>
    <p:sldId id="382" r:id="rId31"/>
    <p:sldId id="278" r:id="rId32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Głuszek" initials="AG" lastIdx="17" clrIdx="0">
    <p:extLst>
      <p:ext uri="{19B8F6BF-5375-455C-9EA6-DF929625EA0E}">
        <p15:presenceInfo xmlns:p15="http://schemas.microsoft.com/office/powerpoint/2012/main" userId="S-1-5-21-2619306676-2800222060-3362172700-3875" providerId="AD"/>
      </p:ext>
    </p:extLst>
  </p:cmAuthor>
  <p:cmAuthor id="2" name="Rafał Domagalski" initials="RD" lastIdx="7" clrIdx="1">
    <p:extLst>
      <p:ext uri="{19B8F6BF-5375-455C-9EA6-DF929625EA0E}">
        <p15:presenceInfo xmlns:p15="http://schemas.microsoft.com/office/powerpoint/2012/main" userId="S-1-5-21-2619306676-2800222060-3362172700-10007" providerId="AD"/>
      </p:ext>
    </p:extLst>
  </p:cmAuthor>
  <p:cmAuthor id="3" name="Piotr Bugajski" initials="PB" lastIdx="5" clrIdx="2">
    <p:extLst>
      <p:ext uri="{19B8F6BF-5375-455C-9EA6-DF929625EA0E}">
        <p15:presenceInfo xmlns:p15="http://schemas.microsoft.com/office/powerpoint/2012/main" userId="S-1-5-21-2619306676-2800222060-3362172700-11826" providerId="AD"/>
      </p:ext>
    </p:extLst>
  </p:cmAuthor>
  <p:cmAuthor id="4" name="Przemysław Mentkowski" initials="PM" lastIdx="1" clrIdx="3">
    <p:extLst>
      <p:ext uri="{19B8F6BF-5375-455C-9EA6-DF929625EA0E}">
        <p15:presenceInfo xmlns:p15="http://schemas.microsoft.com/office/powerpoint/2012/main" userId="S-1-5-21-2619306676-2800222060-3362172700-36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0E9"/>
    <a:srgbClr val="D9B7DD"/>
    <a:srgbClr val="B26E9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7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według KE/</a:t>
            </a:r>
            <a:r>
              <a:rPr lang="pl-PL" dirty="0" err="1"/>
              <a:t>MIiR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3102521472202744"/>
          <c:y val="0.17538635139316824"/>
          <c:w val="0.53183046556973279"/>
          <c:h val="0.75811696413568086"/>
        </c:manualLayout>
      </c:layout>
      <c:doughnut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RPO WKP 2021-2027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7-4528-87A5-3D55AF1026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B7-4528-87A5-3D55AF1026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B7-4528-87A5-3D55AF10260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B7-4528-87A5-3D55AF10260B}"/>
              </c:ext>
            </c:extLst>
          </c:dPt>
          <c:dLbls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3B7-4528-87A5-3D55AF10260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3B7-4528-87A5-3D55AF10260B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2"/>
                <c:pt idx="0">
                  <c:v>EFRR - 55%</c:v>
                </c:pt>
                <c:pt idx="1">
                  <c:v>EFS - 45%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B7-4528-87A5-3D55AF1026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3596706100356279"/>
          <c:y val="0.22364093777547964"/>
          <c:w val="0.24404415579918684"/>
          <c:h val="0.1540507891270820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propozycja IZ</a:t>
            </a:r>
            <a:endParaRPr lang="en-US" dirty="0"/>
          </a:p>
        </c:rich>
      </c:tx>
      <c:layout>
        <c:manualLayout>
          <c:xMode val="edge"/>
          <c:yMode val="edge"/>
          <c:x val="0.28953463909228888"/>
          <c:y val="2.63476965326253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23102521472202744"/>
          <c:y val="0.17538635139316824"/>
          <c:w val="0.53183046556973279"/>
          <c:h val="0.75811696413568086"/>
        </c:manualLayout>
      </c:layout>
      <c:doughnutChart>
        <c:varyColors val="1"/>
        <c:ser>
          <c:idx val="0"/>
          <c:order val="0"/>
          <c:tx>
            <c:strRef>
              <c:f>Arkusz1!$B$7</c:f>
              <c:strCache>
                <c:ptCount val="1"/>
                <c:pt idx="0">
                  <c:v>RPO WKP 2021-2027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B7-4528-87A5-3D55AF1026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B7-4528-87A5-3D55AF10260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Arkusz1!$A$8:$A$9</c:f>
              <c:strCache>
                <c:ptCount val="2"/>
                <c:pt idx="0">
                  <c:v>EFRR - 70%</c:v>
                </c:pt>
                <c:pt idx="1">
                  <c:v>EFS - 30%</c:v>
                </c:pt>
              </c:strCache>
            </c:strRef>
          </c:cat>
          <c:val>
            <c:numRef>
              <c:f>Arkusz1!$B$8:$B$9</c:f>
              <c:numCache>
                <c:formatCode>0%</c:formatCode>
                <c:ptCount val="2"/>
                <c:pt idx="0">
                  <c:v>0.70000000000000051</c:v>
                </c:pt>
                <c:pt idx="1">
                  <c:v>0.30000000000000027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3B7-4528-87A5-3D55AF10260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596706100356279"/>
          <c:y val="0.22364093777547941"/>
          <c:w val="0.24404415579918684"/>
          <c:h val="0.1366559075527717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9CA3A-4E96-4836-BA2C-FA1B2FBAAB9B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2B84989-9A30-4B21-A358-F0E9810F1563}">
      <dgm:prSet phldrT="[Tekst]" custT="1"/>
      <dgm:spPr/>
      <dgm:t>
        <a:bodyPr/>
        <a:lstStyle/>
        <a:p>
          <a:r>
            <a:rPr lang="pl-PL" sz="3000" b="1" dirty="0"/>
            <a:t>ZIT</a:t>
          </a:r>
        </a:p>
      </dgm:t>
    </dgm:pt>
    <dgm:pt modelId="{2DA85F0B-5005-4605-A3CF-A6F28D0B55CD}" type="parTrans" cxnId="{3B3000B1-A2DC-4C7E-AF51-86077C2A25DD}">
      <dgm:prSet/>
      <dgm:spPr/>
      <dgm:t>
        <a:bodyPr/>
        <a:lstStyle/>
        <a:p>
          <a:endParaRPr lang="pl-PL" sz="2000"/>
        </a:p>
      </dgm:t>
    </dgm:pt>
    <dgm:pt modelId="{BC84927D-B320-4212-AE65-9875E95FEC59}" type="sibTrans" cxnId="{3B3000B1-A2DC-4C7E-AF51-86077C2A25DD}">
      <dgm:prSet/>
      <dgm:spPr/>
      <dgm:t>
        <a:bodyPr/>
        <a:lstStyle/>
        <a:p>
          <a:endParaRPr lang="pl-PL" sz="2000"/>
        </a:p>
      </dgm:t>
    </dgm:pt>
    <dgm:pt modelId="{5847D2BD-8617-4AD3-8520-161184917701}">
      <dgm:prSet phldrT="[Tekst]" custT="1"/>
      <dgm:spPr/>
      <dgm:t>
        <a:bodyPr/>
        <a:lstStyle/>
        <a:p>
          <a:r>
            <a:rPr lang="pl-PL" sz="2000" b="1" dirty="0"/>
            <a:t>Poziom wojewódzki</a:t>
          </a:r>
        </a:p>
      </dgm:t>
    </dgm:pt>
    <dgm:pt modelId="{04D50AE4-0A42-4008-95B8-82E176DF06DF}" type="parTrans" cxnId="{EEE7C6FE-F3E9-4668-9E46-B8F3392B6917}">
      <dgm:prSet/>
      <dgm:spPr/>
      <dgm:t>
        <a:bodyPr/>
        <a:lstStyle/>
        <a:p>
          <a:endParaRPr lang="pl-PL" sz="2000"/>
        </a:p>
      </dgm:t>
    </dgm:pt>
    <dgm:pt modelId="{A5E2EC0D-678C-4AA2-9D6F-B71A7A95B74C}" type="sibTrans" cxnId="{EEE7C6FE-F3E9-4668-9E46-B8F3392B6917}">
      <dgm:prSet/>
      <dgm:spPr/>
      <dgm:t>
        <a:bodyPr/>
        <a:lstStyle/>
        <a:p>
          <a:endParaRPr lang="pl-PL" sz="2000"/>
        </a:p>
      </dgm:t>
    </dgm:pt>
    <dgm:pt modelId="{781CBA25-3636-498C-866B-E3062A0B10B4}">
      <dgm:prSet phldrT="[Tekst]" custT="1"/>
      <dgm:spPr/>
      <dgm:t>
        <a:bodyPr/>
        <a:lstStyle/>
        <a:p>
          <a:r>
            <a:rPr lang="pl-PL" sz="3000" b="1" dirty="0"/>
            <a:t>ZIT lub ATT</a:t>
          </a:r>
        </a:p>
      </dgm:t>
    </dgm:pt>
    <dgm:pt modelId="{A51F649B-052C-4543-91A8-D890F937C716}" type="parTrans" cxnId="{8E32200D-4689-4DE2-8BDB-DE73AF77EC93}">
      <dgm:prSet/>
      <dgm:spPr/>
      <dgm:t>
        <a:bodyPr/>
        <a:lstStyle/>
        <a:p>
          <a:endParaRPr lang="pl-PL" sz="2000"/>
        </a:p>
      </dgm:t>
    </dgm:pt>
    <dgm:pt modelId="{7847D321-D574-4DC5-87D1-E3D68079AD86}" type="sibTrans" cxnId="{8E32200D-4689-4DE2-8BDB-DE73AF77EC93}">
      <dgm:prSet/>
      <dgm:spPr/>
      <dgm:t>
        <a:bodyPr/>
        <a:lstStyle/>
        <a:p>
          <a:endParaRPr lang="pl-PL" sz="2000"/>
        </a:p>
      </dgm:t>
    </dgm:pt>
    <dgm:pt modelId="{3D0A4DE4-906A-47DF-B78C-A406A1393118}">
      <dgm:prSet custT="1"/>
      <dgm:spPr/>
      <dgm:t>
        <a:bodyPr/>
        <a:lstStyle/>
        <a:p>
          <a:endParaRPr lang="pl-PL" sz="2000" b="1"/>
        </a:p>
      </dgm:t>
    </dgm:pt>
    <dgm:pt modelId="{0B65E0FC-DAA9-4A18-A033-28429E1A7191}" type="parTrans" cxnId="{3CB39CDF-F9D4-4956-911B-3591A9764BF1}">
      <dgm:prSet/>
      <dgm:spPr/>
      <dgm:t>
        <a:bodyPr/>
        <a:lstStyle/>
        <a:p>
          <a:endParaRPr lang="pl-PL" sz="2000"/>
        </a:p>
      </dgm:t>
    </dgm:pt>
    <dgm:pt modelId="{C5D18E3A-9AF1-4CBD-A8F4-5B7DC06D33CE}" type="sibTrans" cxnId="{3CB39CDF-F9D4-4956-911B-3591A9764BF1}">
      <dgm:prSet/>
      <dgm:spPr/>
      <dgm:t>
        <a:bodyPr/>
        <a:lstStyle/>
        <a:p>
          <a:endParaRPr lang="pl-PL" sz="2000"/>
        </a:p>
      </dgm:t>
    </dgm:pt>
    <dgm:pt modelId="{5588FD60-40D6-408A-A8CA-4614ECABD2D8}">
      <dgm:prSet custT="1"/>
      <dgm:spPr/>
      <dgm:t>
        <a:bodyPr/>
        <a:lstStyle/>
        <a:p>
          <a:r>
            <a:rPr lang="pl-PL" sz="2000" b="1" dirty="0"/>
            <a:t>Poziom regionalny/</a:t>
          </a:r>
          <a:r>
            <a:rPr lang="pl-PL" sz="2000" b="1" dirty="0" err="1"/>
            <a:t>subregionalny</a:t>
          </a:r>
          <a:endParaRPr lang="pl-PL" sz="2000" b="1" dirty="0"/>
        </a:p>
      </dgm:t>
    </dgm:pt>
    <dgm:pt modelId="{BAC0E0C4-0E22-44E3-84D7-4C0CC11D6A9E}" type="parTrans" cxnId="{7FCB40D7-1FE1-459E-BB4B-17D011503201}">
      <dgm:prSet/>
      <dgm:spPr/>
      <dgm:t>
        <a:bodyPr/>
        <a:lstStyle/>
        <a:p>
          <a:endParaRPr lang="pl-PL" sz="2000"/>
        </a:p>
      </dgm:t>
    </dgm:pt>
    <dgm:pt modelId="{00794F3D-D041-4687-87BB-905B5AEF13D9}" type="sibTrans" cxnId="{7FCB40D7-1FE1-459E-BB4B-17D011503201}">
      <dgm:prSet/>
      <dgm:spPr/>
      <dgm:t>
        <a:bodyPr/>
        <a:lstStyle/>
        <a:p>
          <a:endParaRPr lang="pl-PL" sz="2000"/>
        </a:p>
      </dgm:t>
    </dgm:pt>
    <dgm:pt modelId="{A7EEE756-F72A-4003-AF48-6C5767EEE33D}">
      <dgm:prSet custT="1"/>
      <dgm:spPr/>
      <dgm:t>
        <a:bodyPr/>
        <a:lstStyle/>
        <a:p>
          <a:r>
            <a:rPr lang="pl-PL" sz="3000" b="1" dirty="0"/>
            <a:t>ATT </a:t>
          </a:r>
        </a:p>
      </dgm:t>
    </dgm:pt>
    <dgm:pt modelId="{F0963FB5-B87E-4C73-A38F-5E0089C9E71D}" type="parTrans" cxnId="{B0FFED79-DCB5-45C9-847B-5092C53FC02A}">
      <dgm:prSet/>
      <dgm:spPr/>
      <dgm:t>
        <a:bodyPr/>
        <a:lstStyle/>
        <a:p>
          <a:endParaRPr lang="pl-PL" sz="2000"/>
        </a:p>
      </dgm:t>
    </dgm:pt>
    <dgm:pt modelId="{6C071E3B-FEC4-4151-BAE0-49CE980AAA5D}" type="sibTrans" cxnId="{B0FFED79-DCB5-45C9-847B-5092C53FC02A}">
      <dgm:prSet/>
      <dgm:spPr/>
      <dgm:t>
        <a:bodyPr/>
        <a:lstStyle/>
        <a:p>
          <a:endParaRPr lang="pl-PL" sz="2000"/>
        </a:p>
      </dgm:t>
    </dgm:pt>
    <dgm:pt modelId="{62749396-94AF-4176-8937-29E7E231FC93}">
      <dgm:prSet custT="1"/>
      <dgm:spPr/>
      <dgm:t>
        <a:bodyPr/>
        <a:lstStyle/>
        <a:p>
          <a:r>
            <a:rPr lang="pl-PL" sz="2000" b="1" dirty="0"/>
            <a:t>Poziom ponadlokalny (powiatowy)</a:t>
          </a:r>
        </a:p>
      </dgm:t>
    </dgm:pt>
    <dgm:pt modelId="{72386EE3-223C-464B-87BC-842B816A131B}" type="parTrans" cxnId="{A8EBF35C-6161-4D95-88A5-27E87BBF84B5}">
      <dgm:prSet/>
      <dgm:spPr/>
      <dgm:t>
        <a:bodyPr/>
        <a:lstStyle/>
        <a:p>
          <a:endParaRPr lang="pl-PL" sz="2000"/>
        </a:p>
      </dgm:t>
    </dgm:pt>
    <dgm:pt modelId="{A032953D-F0E4-49E9-BCD3-6A4D256D2604}" type="sibTrans" cxnId="{A8EBF35C-6161-4D95-88A5-27E87BBF84B5}">
      <dgm:prSet/>
      <dgm:spPr/>
      <dgm:t>
        <a:bodyPr/>
        <a:lstStyle/>
        <a:p>
          <a:endParaRPr lang="pl-PL" sz="2000"/>
        </a:p>
      </dgm:t>
    </dgm:pt>
    <dgm:pt modelId="{5A7231FE-8D5C-470D-B6BF-D59912636395}">
      <dgm:prSet custT="1"/>
      <dgm:spPr/>
      <dgm:t>
        <a:bodyPr/>
        <a:lstStyle/>
        <a:p>
          <a:r>
            <a:rPr lang="pl-PL" sz="3000" b="1" dirty="0"/>
            <a:t>RLKS</a:t>
          </a:r>
        </a:p>
      </dgm:t>
    </dgm:pt>
    <dgm:pt modelId="{3F860C8D-D838-40B1-B570-BE65955ADC93}" type="parTrans" cxnId="{F85289E0-472A-407D-BFFC-5572C12E00E8}">
      <dgm:prSet/>
      <dgm:spPr/>
      <dgm:t>
        <a:bodyPr/>
        <a:lstStyle/>
        <a:p>
          <a:endParaRPr lang="pl-PL" sz="2000"/>
        </a:p>
      </dgm:t>
    </dgm:pt>
    <dgm:pt modelId="{F1AB4241-19CB-40ED-910C-5BA941C1B69D}" type="sibTrans" cxnId="{F85289E0-472A-407D-BFFC-5572C12E00E8}">
      <dgm:prSet/>
      <dgm:spPr/>
      <dgm:t>
        <a:bodyPr/>
        <a:lstStyle/>
        <a:p>
          <a:endParaRPr lang="pl-PL" sz="2000"/>
        </a:p>
      </dgm:t>
    </dgm:pt>
    <dgm:pt modelId="{81F1D85F-DDD6-4BD9-BB5C-1AB95FBBF816}">
      <dgm:prSet custT="1"/>
      <dgm:spPr/>
      <dgm:t>
        <a:bodyPr/>
        <a:lstStyle/>
        <a:p>
          <a:r>
            <a:rPr lang="pl-PL" sz="2000" b="1" dirty="0"/>
            <a:t>Poziom lokalny</a:t>
          </a:r>
        </a:p>
      </dgm:t>
    </dgm:pt>
    <dgm:pt modelId="{EDF96C66-CD02-42E8-9EEE-0BC6C27B2AE5}" type="parTrans" cxnId="{F5FDBBF8-B8FB-4338-9D38-9AA0B89A605C}">
      <dgm:prSet/>
      <dgm:spPr/>
      <dgm:t>
        <a:bodyPr/>
        <a:lstStyle/>
        <a:p>
          <a:endParaRPr lang="pl-PL" sz="2000"/>
        </a:p>
      </dgm:t>
    </dgm:pt>
    <dgm:pt modelId="{A032C99E-56F0-473F-815E-B88DF9BB25AD}" type="sibTrans" cxnId="{F5FDBBF8-B8FB-4338-9D38-9AA0B89A605C}">
      <dgm:prSet/>
      <dgm:spPr/>
      <dgm:t>
        <a:bodyPr/>
        <a:lstStyle/>
        <a:p>
          <a:endParaRPr lang="pl-PL" sz="2000"/>
        </a:p>
      </dgm:t>
    </dgm:pt>
    <dgm:pt modelId="{DA4B2B76-FECB-44E2-969E-427D9B6342B7}">
      <dgm:prSet custT="1"/>
      <dgm:spPr/>
      <dgm:t>
        <a:bodyPr/>
        <a:lstStyle/>
        <a:p>
          <a:r>
            <a:rPr lang="pl-PL" sz="3000" b="1" dirty="0"/>
            <a:t>ATT</a:t>
          </a:r>
        </a:p>
      </dgm:t>
    </dgm:pt>
    <dgm:pt modelId="{A7CBBEF2-887F-4412-9791-69F6047F97DB}" type="parTrans" cxnId="{C3982BEC-62C3-4D51-9B28-4230CE2F20CC}">
      <dgm:prSet/>
      <dgm:spPr/>
      <dgm:t>
        <a:bodyPr/>
        <a:lstStyle/>
        <a:p>
          <a:endParaRPr lang="pl-PL" sz="2000"/>
        </a:p>
      </dgm:t>
    </dgm:pt>
    <dgm:pt modelId="{0FD18F7C-72F4-409A-9397-29F92DAEC775}" type="sibTrans" cxnId="{C3982BEC-62C3-4D51-9B28-4230CE2F20CC}">
      <dgm:prSet/>
      <dgm:spPr/>
      <dgm:t>
        <a:bodyPr/>
        <a:lstStyle/>
        <a:p>
          <a:endParaRPr lang="pl-PL" sz="2000"/>
        </a:p>
      </dgm:t>
    </dgm:pt>
    <dgm:pt modelId="{E805FD64-EB09-4CE6-890F-176E911A9ECC}">
      <dgm:prSet custT="1"/>
      <dgm:spPr/>
      <dgm:t>
        <a:bodyPr/>
        <a:lstStyle/>
        <a:p>
          <a:r>
            <a:rPr lang="pl-PL" sz="2000" b="1" dirty="0"/>
            <a:t>Potencjały endogeniczne </a:t>
          </a:r>
        </a:p>
      </dgm:t>
    </dgm:pt>
    <dgm:pt modelId="{B008212E-CA41-4348-8C52-FCB8EBE506E9}" type="parTrans" cxnId="{1AB2664F-4D75-48BA-9F2B-A3ED0EBA2511}">
      <dgm:prSet/>
      <dgm:spPr/>
      <dgm:t>
        <a:bodyPr/>
        <a:lstStyle/>
        <a:p>
          <a:endParaRPr lang="pl-PL" sz="2000"/>
        </a:p>
      </dgm:t>
    </dgm:pt>
    <dgm:pt modelId="{C971C143-71BA-43D9-9C54-E434A33BCFF4}" type="sibTrans" cxnId="{1AB2664F-4D75-48BA-9F2B-A3ED0EBA2511}">
      <dgm:prSet/>
      <dgm:spPr/>
      <dgm:t>
        <a:bodyPr/>
        <a:lstStyle/>
        <a:p>
          <a:endParaRPr lang="pl-PL" sz="2000"/>
        </a:p>
      </dgm:t>
    </dgm:pt>
    <dgm:pt modelId="{F0C87487-9BA6-4BF3-B39B-FF514401C219}">
      <dgm:prSet custT="1"/>
      <dgm:spPr/>
      <dgm:t>
        <a:bodyPr/>
        <a:lstStyle/>
        <a:p>
          <a:r>
            <a:rPr lang="pl-PL" sz="3000" b="1" dirty="0"/>
            <a:t>ATT</a:t>
          </a:r>
        </a:p>
      </dgm:t>
    </dgm:pt>
    <dgm:pt modelId="{C251A905-7A2D-4250-9E98-8A4A8E62D033}" type="parTrans" cxnId="{8F96512F-DCCB-4FB0-865E-D86B82F23521}">
      <dgm:prSet/>
      <dgm:spPr/>
      <dgm:t>
        <a:bodyPr/>
        <a:lstStyle/>
        <a:p>
          <a:endParaRPr lang="pl-PL" sz="2000"/>
        </a:p>
      </dgm:t>
    </dgm:pt>
    <dgm:pt modelId="{14FEA5E5-BEA5-4D9D-89B3-C5DFE302EF08}" type="sibTrans" cxnId="{8F96512F-DCCB-4FB0-865E-D86B82F23521}">
      <dgm:prSet/>
      <dgm:spPr/>
      <dgm:t>
        <a:bodyPr/>
        <a:lstStyle/>
        <a:p>
          <a:endParaRPr lang="pl-PL" sz="2000"/>
        </a:p>
      </dgm:t>
    </dgm:pt>
    <dgm:pt modelId="{68A298B2-B001-4D56-96EC-7990EF3CA1BF}">
      <dgm:prSet custT="1"/>
      <dgm:spPr/>
      <dgm:t>
        <a:bodyPr/>
        <a:lstStyle/>
        <a:p>
          <a:r>
            <a:rPr lang="pl-PL" sz="2000" b="1" dirty="0"/>
            <a:t>Programy rewitalizacji</a:t>
          </a:r>
        </a:p>
      </dgm:t>
    </dgm:pt>
    <dgm:pt modelId="{E0915180-EE19-49CD-B4FB-E37882C41100}" type="parTrans" cxnId="{728D53AE-A23C-44DA-B25A-E4CC1ECC4720}">
      <dgm:prSet/>
      <dgm:spPr/>
      <dgm:t>
        <a:bodyPr/>
        <a:lstStyle/>
        <a:p>
          <a:endParaRPr lang="pl-PL" sz="2000"/>
        </a:p>
      </dgm:t>
    </dgm:pt>
    <dgm:pt modelId="{454DBE2A-04A9-4AE6-AD08-926A121C20BB}" type="sibTrans" cxnId="{728D53AE-A23C-44DA-B25A-E4CC1ECC4720}">
      <dgm:prSet/>
      <dgm:spPr/>
      <dgm:t>
        <a:bodyPr/>
        <a:lstStyle/>
        <a:p>
          <a:endParaRPr lang="pl-PL" sz="2000"/>
        </a:p>
      </dgm:t>
    </dgm:pt>
    <dgm:pt modelId="{B9AD7949-7AC6-4A0E-9045-E0125E05DA08}" type="pres">
      <dgm:prSet presAssocID="{2849CA3A-4E96-4836-BA2C-FA1B2FBAAB9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D84991AF-248B-4A74-8514-FDA3192A1306}" type="pres">
      <dgm:prSet presAssocID="{62B84989-9A30-4B21-A358-F0E9810F1563}" presName="linNode" presStyleCnt="0"/>
      <dgm:spPr/>
    </dgm:pt>
    <dgm:pt modelId="{6F451DD2-0BC0-4123-A2CF-1C060CE136C9}" type="pres">
      <dgm:prSet presAssocID="{62B84989-9A30-4B21-A358-F0E9810F1563}" presName="parentShp" presStyleLbl="node1" presStyleIdx="0" presStyleCnt="6" custLinFactNeighborX="-3051" custLinFactNeighborY="-7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1C961CD-7630-4F9E-AB81-1F40B8C60BCA}" type="pres">
      <dgm:prSet presAssocID="{62B84989-9A30-4B21-A358-F0E9810F1563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2D608C-9C9D-463B-8C78-08ACC5C7D88F}" type="pres">
      <dgm:prSet presAssocID="{BC84927D-B320-4212-AE65-9875E95FEC59}" presName="spacing" presStyleCnt="0"/>
      <dgm:spPr/>
    </dgm:pt>
    <dgm:pt modelId="{9B4A0F85-9132-44EA-BE93-D5CCC6E4F43D}" type="pres">
      <dgm:prSet presAssocID="{781CBA25-3636-498C-866B-E3062A0B10B4}" presName="linNode" presStyleCnt="0"/>
      <dgm:spPr/>
    </dgm:pt>
    <dgm:pt modelId="{8CECC8DF-E7EC-4D72-BE4B-86FE2424FE02}" type="pres">
      <dgm:prSet presAssocID="{781CBA25-3636-498C-866B-E3062A0B10B4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13F7FC-E2C2-404B-B232-3748E87C5DED}" type="pres">
      <dgm:prSet presAssocID="{781CBA25-3636-498C-866B-E3062A0B10B4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70E8B2-1D9B-4F82-A4F4-C33BCB3A2142}" type="pres">
      <dgm:prSet presAssocID="{7847D321-D574-4DC5-87D1-E3D68079AD86}" presName="spacing" presStyleCnt="0"/>
      <dgm:spPr/>
    </dgm:pt>
    <dgm:pt modelId="{B246CA80-4A79-4E00-A60B-A7F26E565C8D}" type="pres">
      <dgm:prSet presAssocID="{A7EEE756-F72A-4003-AF48-6C5767EEE33D}" presName="linNode" presStyleCnt="0"/>
      <dgm:spPr/>
    </dgm:pt>
    <dgm:pt modelId="{8F92701E-01DE-4316-BA94-1FCA01494018}" type="pres">
      <dgm:prSet presAssocID="{A7EEE756-F72A-4003-AF48-6C5767EEE33D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F69F79A-6028-4EA6-AB8C-9D43DF3154C8}" type="pres">
      <dgm:prSet presAssocID="{A7EEE756-F72A-4003-AF48-6C5767EEE33D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EF1F7C8-DD88-41D4-B458-736D35846E76}" type="pres">
      <dgm:prSet presAssocID="{6C071E3B-FEC4-4151-BAE0-49CE980AAA5D}" presName="spacing" presStyleCnt="0"/>
      <dgm:spPr/>
    </dgm:pt>
    <dgm:pt modelId="{576106BF-5254-4CEC-8FB0-6796E192A797}" type="pres">
      <dgm:prSet presAssocID="{5A7231FE-8D5C-470D-B6BF-D59912636395}" presName="linNode" presStyleCnt="0"/>
      <dgm:spPr/>
    </dgm:pt>
    <dgm:pt modelId="{973E1EAC-1613-4351-81CF-62F10FA736CD}" type="pres">
      <dgm:prSet presAssocID="{5A7231FE-8D5C-470D-B6BF-D59912636395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9734BA-2690-4C98-81A0-56E7B551B9F3}" type="pres">
      <dgm:prSet presAssocID="{5A7231FE-8D5C-470D-B6BF-D59912636395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E352387-574D-4173-ACD0-A0ED9B8C3091}" type="pres">
      <dgm:prSet presAssocID="{F1AB4241-19CB-40ED-910C-5BA941C1B69D}" presName="spacing" presStyleCnt="0"/>
      <dgm:spPr/>
    </dgm:pt>
    <dgm:pt modelId="{2F10D308-C5D2-4991-9669-180F7CFE1920}" type="pres">
      <dgm:prSet presAssocID="{DA4B2B76-FECB-44E2-969E-427D9B6342B7}" presName="linNode" presStyleCnt="0"/>
      <dgm:spPr/>
    </dgm:pt>
    <dgm:pt modelId="{12D7D9CD-0D07-4D44-8BEA-D1F9BF934D17}" type="pres">
      <dgm:prSet presAssocID="{DA4B2B76-FECB-44E2-969E-427D9B6342B7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8984E51-4208-4FA9-889B-DB7DF805A449}" type="pres">
      <dgm:prSet presAssocID="{DA4B2B76-FECB-44E2-969E-427D9B6342B7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10F6AE-EBDC-4EBE-9B02-06A021A49340}" type="pres">
      <dgm:prSet presAssocID="{0FD18F7C-72F4-409A-9397-29F92DAEC775}" presName="spacing" presStyleCnt="0"/>
      <dgm:spPr/>
    </dgm:pt>
    <dgm:pt modelId="{375CEA1B-6967-401D-9E14-E769FAEE88B9}" type="pres">
      <dgm:prSet presAssocID="{F0C87487-9BA6-4BF3-B39B-FF514401C219}" presName="linNode" presStyleCnt="0"/>
      <dgm:spPr/>
    </dgm:pt>
    <dgm:pt modelId="{7CE3DC92-176C-45DB-B721-73BF0AB3A6D2}" type="pres">
      <dgm:prSet presAssocID="{F0C87487-9BA6-4BF3-B39B-FF514401C219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F7F600-D890-44EA-93A7-1E3E2D3C865C}" type="pres">
      <dgm:prSet presAssocID="{F0C87487-9BA6-4BF3-B39B-FF514401C219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E610FD8-85E6-4A1D-9853-05A1AEF9AA2A}" type="presOf" srcId="{F0C87487-9BA6-4BF3-B39B-FF514401C219}" destId="{7CE3DC92-176C-45DB-B721-73BF0AB3A6D2}" srcOrd="0" destOrd="0" presId="urn:microsoft.com/office/officeart/2005/8/layout/vList6"/>
    <dgm:cxn modelId="{C3982BEC-62C3-4D51-9B28-4230CE2F20CC}" srcId="{2849CA3A-4E96-4836-BA2C-FA1B2FBAAB9B}" destId="{DA4B2B76-FECB-44E2-969E-427D9B6342B7}" srcOrd="4" destOrd="0" parTransId="{A7CBBEF2-887F-4412-9791-69F6047F97DB}" sibTransId="{0FD18F7C-72F4-409A-9397-29F92DAEC775}"/>
    <dgm:cxn modelId="{7FCB40D7-1FE1-459E-BB4B-17D011503201}" srcId="{781CBA25-3636-498C-866B-E3062A0B10B4}" destId="{5588FD60-40D6-408A-A8CA-4614ECABD2D8}" srcOrd="0" destOrd="0" parTransId="{BAC0E0C4-0E22-44E3-84D7-4C0CC11D6A9E}" sibTransId="{00794F3D-D041-4687-87BB-905B5AEF13D9}"/>
    <dgm:cxn modelId="{187EDBFE-12DA-43C0-B68D-1C380222BE51}" type="presOf" srcId="{3D0A4DE4-906A-47DF-B78C-A406A1393118}" destId="{5A13F7FC-E2C2-404B-B232-3748E87C5DED}" srcOrd="0" destOrd="1" presId="urn:microsoft.com/office/officeart/2005/8/layout/vList6"/>
    <dgm:cxn modelId="{F85289E0-472A-407D-BFFC-5572C12E00E8}" srcId="{2849CA3A-4E96-4836-BA2C-FA1B2FBAAB9B}" destId="{5A7231FE-8D5C-470D-B6BF-D59912636395}" srcOrd="3" destOrd="0" parTransId="{3F860C8D-D838-40B1-B570-BE65955ADC93}" sibTransId="{F1AB4241-19CB-40ED-910C-5BA941C1B69D}"/>
    <dgm:cxn modelId="{3CB39CDF-F9D4-4956-911B-3591A9764BF1}" srcId="{781CBA25-3636-498C-866B-E3062A0B10B4}" destId="{3D0A4DE4-906A-47DF-B78C-A406A1393118}" srcOrd="1" destOrd="0" parTransId="{0B65E0FC-DAA9-4A18-A033-28429E1A7191}" sibTransId="{C5D18E3A-9AF1-4CBD-A8F4-5B7DC06D33CE}"/>
    <dgm:cxn modelId="{1E224908-84BB-4CF8-BEA7-7457A8ECB855}" type="presOf" srcId="{5A7231FE-8D5C-470D-B6BF-D59912636395}" destId="{973E1EAC-1613-4351-81CF-62F10FA736CD}" srcOrd="0" destOrd="0" presId="urn:microsoft.com/office/officeart/2005/8/layout/vList6"/>
    <dgm:cxn modelId="{A0D272BC-EB14-43AB-9499-D987D7294218}" type="presOf" srcId="{62B84989-9A30-4B21-A358-F0E9810F1563}" destId="{6F451DD2-0BC0-4123-A2CF-1C060CE136C9}" srcOrd="0" destOrd="0" presId="urn:microsoft.com/office/officeart/2005/8/layout/vList6"/>
    <dgm:cxn modelId="{B6DD9096-A68F-4858-B2FD-A8E6EB9316B3}" type="presOf" srcId="{781CBA25-3636-498C-866B-E3062A0B10B4}" destId="{8CECC8DF-E7EC-4D72-BE4B-86FE2424FE02}" srcOrd="0" destOrd="0" presId="urn:microsoft.com/office/officeart/2005/8/layout/vList6"/>
    <dgm:cxn modelId="{B96CB3A2-9455-40BB-99DB-3AC94A4673D0}" type="presOf" srcId="{5588FD60-40D6-408A-A8CA-4614ECABD2D8}" destId="{5A13F7FC-E2C2-404B-B232-3748E87C5DED}" srcOrd="0" destOrd="0" presId="urn:microsoft.com/office/officeart/2005/8/layout/vList6"/>
    <dgm:cxn modelId="{2D67876E-E6AC-4A28-A388-181793989778}" type="presOf" srcId="{68A298B2-B001-4D56-96EC-7990EF3CA1BF}" destId="{87F7F600-D890-44EA-93A7-1E3E2D3C865C}" srcOrd="0" destOrd="0" presId="urn:microsoft.com/office/officeart/2005/8/layout/vList6"/>
    <dgm:cxn modelId="{828DD869-7D9C-4CD5-AC31-37933356B087}" type="presOf" srcId="{DA4B2B76-FECB-44E2-969E-427D9B6342B7}" destId="{12D7D9CD-0D07-4D44-8BEA-D1F9BF934D17}" srcOrd="0" destOrd="0" presId="urn:microsoft.com/office/officeart/2005/8/layout/vList6"/>
    <dgm:cxn modelId="{F5FDBBF8-B8FB-4338-9D38-9AA0B89A605C}" srcId="{5A7231FE-8D5C-470D-B6BF-D59912636395}" destId="{81F1D85F-DDD6-4BD9-BB5C-1AB95FBBF816}" srcOrd="0" destOrd="0" parTransId="{EDF96C66-CD02-42E8-9EEE-0BC6C27B2AE5}" sibTransId="{A032C99E-56F0-473F-815E-B88DF9BB25AD}"/>
    <dgm:cxn modelId="{3555BC82-1605-446A-995F-252A64522DEF}" type="presOf" srcId="{81F1D85F-DDD6-4BD9-BB5C-1AB95FBBF816}" destId="{E19734BA-2690-4C98-81A0-56E7B551B9F3}" srcOrd="0" destOrd="0" presId="urn:microsoft.com/office/officeart/2005/8/layout/vList6"/>
    <dgm:cxn modelId="{DC0BC050-294D-46F9-85AA-16EF259F5414}" type="presOf" srcId="{A7EEE756-F72A-4003-AF48-6C5767EEE33D}" destId="{8F92701E-01DE-4316-BA94-1FCA01494018}" srcOrd="0" destOrd="0" presId="urn:microsoft.com/office/officeart/2005/8/layout/vList6"/>
    <dgm:cxn modelId="{A8EBF35C-6161-4D95-88A5-27E87BBF84B5}" srcId="{A7EEE756-F72A-4003-AF48-6C5767EEE33D}" destId="{62749396-94AF-4176-8937-29E7E231FC93}" srcOrd="0" destOrd="0" parTransId="{72386EE3-223C-464B-87BC-842B816A131B}" sibTransId="{A032953D-F0E4-49E9-BCD3-6A4D256D2604}"/>
    <dgm:cxn modelId="{1AB2664F-4D75-48BA-9F2B-A3ED0EBA2511}" srcId="{DA4B2B76-FECB-44E2-969E-427D9B6342B7}" destId="{E805FD64-EB09-4CE6-890F-176E911A9ECC}" srcOrd="0" destOrd="0" parTransId="{B008212E-CA41-4348-8C52-FCB8EBE506E9}" sibTransId="{C971C143-71BA-43D9-9C54-E434A33BCFF4}"/>
    <dgm:cxn modelId="{8E32200D-4689-4DE2-8BDB-DE73AF77EC93}" srcId="{2849CA3A-4E96-4836-BA2C-FA1B2FBAAB9B}" destId="{781CBA25-3636-498C-866B-E3062A0B10B4}" srcOrd="1" destOrd="0" parTransId="{A51F649B-052C-4543-91A8-D890F937C716}" sibTransId="{7847D321-D574-4DC5-87D1-E3D68079AD86}"/>
    <dgm:cxn modelId="{EEE7C6FE-F3E9-4668-9E46-B8F3392B6917}" srcId="{62B84989-9A30-4B21-A358-F0E9810F1563}" destId="{5847D2BD-8617-4AD3-8520-161184917701}" srcOrd="0" destOrd="0" parTransId="{04D50AE4-0A42-4008-95B8-82E176DF06DF}" sibTransId="{A5E2EC0D-678C-4AA2-9D6F-B71A7A95B74C}"/>
    <dgm:cxn modelId="{8584912F-B870-4018-BF83-CEFC908CB930}" type="presOf" srcId="{2849CA3A-4E96-4836-BA2C-FA1B2FBAAB9B}" destId="{B9AD7949-7AC6-4A0E-9045-E0125E05DA08}" srcOrd="0" destOrd="0" presId="urn:microsoft.com/office/officeart/2005/8/layout/vList6"/>
    <dgm:cxn modelId="{3B3000B1-A2DC-4C7E-AF51-86077C2A25DD}" srcId="{2849CA3A-4E96-4836-BA2C-FA1B2FBAAB9B}" destId="{62B84989-9A30-4B21-A358-F0E9810F1563}" srcOrd="0" destOrd="0" parTransId="{2DA85F0B-5005-4605-A3CF-A6F28D0B55CD}" sibTransId="{BC84927D-B320-4212-AE65-9875E95FEC59}"/>
    <dgm:cxn modelId="{B0FFED79-DCB5-45C9-847B-5092C53FC02A}" srcId="{2849CA3A-4E96-4836-BA2C-FA1B2FBAAB9B}" destId="{A7EEE756-F72A-4003-AF48-6C5767EEE33D}" srcOrd="2" destOrd="0" parTransId="{F0963FB5-B87E-4C73-A38F-5E0089C9E71D}" sibTransId="{6C071E3B-FEC4-4151-BAE0-49CE980AAA5D}"/>
    <dgm:cxn modelId="{728D53AE-A23C-44DA-B25A-E4CC1ECC4720}" srcId="{F0C87487-9BA6-4BF3-B39B-FF514401C219}" destId="{68A298B2-B001-4D56-96EC-7990EF3CA1BF}" srcOrd="0" destOrd="0" parTransId="{E0915180-EE19-49CD-B4FB-E37882C41100}" sibTransId="{454DBE2A-04A9-4AE6-AD08-926A121C20BB}"/>
    <dgm:cxn modelId="{8F96512F-DCCB-4FB0-865E-D86B82F23521}" srcId="{2849CA3A-4E96-4836-BA2C-FA1B2FBAAB9B}" destId="{F0C87487-9BA6-4BF3-B39B-FF514401C219}" srcOrd="5" destOrd="0" parTransId="{C251A905-7A2D-4250-9E98-8A4A8E62D033}" sibTransId="{14FEA5E5-BEA5-4D9D-89B3-C5DFE302EF08}"/>
    <dgm:cxn modelId="{4AC1D3F9-5714-4579-8F96-846465799F6E}" type="presOf" srcId="{5847D2BD-8617-4AD3-8520-161184917701}" destId="{B1C961CD-7630-4F9E-AB81-1F40B8C60BCA}" srcOrd="0" destOrd="0" presId="urn:microsoft.com/office/officeart/2005/8/layout/vList6"/>
    <dgm:cxn modelId="{E2C9EC86-4BB5-4ACC-BDF5-3806A73E102F}" type="presOf" srcId="{62749396-94AF-4176-8937-29E7E231FC93}" destId="{AF69F79A-6028-4EA6-AB8C-9D43DF3154C8}" srcOrd="0" destOrd="0" presId="urn:microsoft.com/office/officeart/2005/8/layout/vList6"/>
    <dgm:cxn modelId="{EC760860-9134-4D89-AF4E-1691B0EA0783}" type="presOf" srcId="{E805FD64-EB09-4CE6-890F-176E911A9ECC}" destId="{88984E51-4208-4FA9-889B-DB7DF805A449}" srcOrd="0" destOrd="0" presId="urn:microsoft.com/office/officeart/2005/8/layout/vList6"/>
    <dgm:cxn modelId="{B57579B4-9465-4D6B-9175-C3BC7CB17CA2}" type="presParOf" srcId="{B9AD7949-7AC6-4A0E-9045-E0125E05DA08}" destId="{D84991AF-248B-4A74-8514-FDA3192A1306}" srcOrd="0" destOrd="0" presId="urn:microsoft.com/office/officeart/2005/8/layout/vList6"/>
    <dgm:cxn modelId="{57E77744-B605-4EF7-8AA1-A38F77E6DE83}" type="presParOf" srcId="{D84991AF-248B-4A74-8514-FDA3192A1306}" destId="{6F451DD2-0BC0-4123-A2CF-1C060CE136C9}" srcOrd="0" destOrd="0" presId="urn:microsoft.com/office/officeart/2005/8/layout/vList6"/>
    <dgm:cxn modelId="{C83D522E-F9B3-48EF-B982-FBCB09F7258A}" type="presParOf" srcId="{D84991AF-248B-4A74-8514-FDA3192A1306}" destId="{B1C961CD-7630-4F9E-AB81-1F40B8C60BCA}" srcOrd="1" destOrd="0" presId="urn:microsoft.com/office/officeart/2005/8/layout/vList6"/>
    <dgm:cxn modelId="{1DE9DE64-9972-4031-ADFE-87213AFA6D28}" type="presParOf" srcId="{B9AD7949-7AC6-4A0E-9045-E0125E05DA08}" destId="{772D608C-9C9D-463B-8C78-08ACC5C7D88F}" srcOrd="1" destOrd="0" presId="urn:microsoft.com/office/officeart/2005/8/layout/vList6"/>
    <dgm:cxn modelId="{0CEA9C62-CA22-4C5A-A996-76CAFD898F28}" type="presParOf" srcId="{B9AD7949-7AC6-4A0E-9045-E0125E05DA08}" destId="{9B4A0F85-9132-44EA-BE93-D5CCC6E4F43D}" srcOrd="2" destOrd="0" presId="urn:microsoft.com/office/officeart/2005/8/layout/vList6"/>
    <dgm:cxn modelId="{CADDA0E0-753F-4D68-A5C4-34F79039CFDD}" type="presParOf" srcId="{9B4A0F85-9132-44EA-BE93-D5CCC6E4F43D}" destId="{8CECC8DF-E7EC-4D72-BE4B-86FE2424FE02}" srcOrd="0" destOrd="0" presId="urn:microsoft.com/office/officeart/2005/8/layout/vList6"/>
    <dgm:cxn modelId="{EAA57394-5E38-4C50-9E86-240DC2026143}" type="presParOf" srcId="{9B4A0F85-9132-44EA-BE93-D5CCC6E4F43D}" destId="{5A13F7FC-E2C2-404B-B232-3748E87C5DED}" srcOrd="1" destOrd="0" presId="urn:microsoft.com/office/officeart/2005/8/layout/vList6"/>
    <dgm:cxn modelId="{6994B168-EB2E-4092-9D60-3B24BCFF1E56}" type="presParOf" srcId="{B9AD7949-7AC6-4A0E-9045-E0125E05DA08}" destId="{C770E8B2-1D9B-4F82-A4F4-C33BCB3A2142}" srcOrd="3" destOrd="0" presId="urn:microsoft.com/office/officeart/2005/8/layout/vList6"/>
    <dgm:cxn modelId="{8E1F1685-23B8-405A-B114-2AEA52D6FE8F}" type="presParOf" srcId="{B9AD7949-7AC6-4A0E-9045-E0125E05DA08}" destId="{B246CA80-4A79-4E00-A60B-A7F26E565C8D}" srcOrd="4" destOrd="0" presId="urn:microsoft.com/office/officeart/2005/8/layout/vList6"/>
    <dgm:cxn modelId="{15A1D1C5-6E4D-41A7-B03D-1F1EE28FF5F7}" type="presParOf" srcId="{B246CA80-4A79-4E00-A60B-A7F26E565C8D}" destId="{8F92701E-01DE-4316-BA94-1FCA01494018}" srcOrd="0" destOrd="0" presId="urn:microsoft.com/office/officeart/2005/8/layout/vList6"/>
    <dgm:cxn modelId="{59B56278-33A3-4737-B0A4-F0267865536B}" type="presParOf" srcId="{B246CA80-4A79-4E00-A60B-A7F26E565C8D}" destId="{AF69F79A-6028-4EA6-AB8C-9D43DF3154C8}" srcOrd="1" destOrd="0" presId="urn:microsoft.com/office/officeart/2005/8/layout/vList6"/>
    <dgm:cxn modelId="{DB55D78C-849D-4FCD-9657-D46646226CAD}" type="presParOf" srcId="{B9AD7949-7AC6-4A0E-9045-E0125E05DA08}" destId="{5EF1F7C8-DD88-41D4-B458-736D35846E76}" srcOrd="5" destOrd="0" presId="urn:microsoft.com/office/officeart/2005/8/layout/vList6"/>
    <dgm:cxn modelId="{BDDB2AB5-3245-413E-8B0E-CA9AA97AE79B}" type="presParOf" srcId="{B9AD7949-7AC6-4A0E-9045-E0125E05DA08}" destId="{576106BF-5254-4CEC-8FB0-6796E192A797}" srcOrd="6" destOrd="0" presId="urn:microsoft.com/office/officeart/2005/8/layout/vList6"/>
    <dgm:cxn modelId="{9CB6D6B6-DBDF-4896-94C9-763D6870CAAC}" type="presParOf" srcId="{576106BF-5254-4CEC-8FB0-6796E192A797}" destId="{973E1EAC-1613-4351-81CF-62F10FA736CD}" srcOrd="0" destOrd="0" presId="urn:microsoft.com/office/officeart/2005/8/layout/vList6"/>
    <dgm:cxn modelId="{03A41FCE-EF72-4408-922C-2E60DAEFF392}" type="presParOf" srcId="{576106BF-5254-4CEC-8FB0-6796E192A797}" destId="{E19734BA-2690-4C98-81A0-56E7B551B9F3}" srcOrd="1" destOrd="0" presId="urn:microsoft.com/office/officeart/2005/8/layout/vList6"/>
    <dgm:cxn modelId="{2BFEACF1-3BCB-4641-9A4E-9B2951F3BAB6}" type="presParOf" srcId="{B9AD7949-7AC6-4A0E-9045-E0125E05DA08}" destId="{3E352387-574D-4173-ACD0-A0ED9B8C3091}" srcOrd="7" destOrd="0" presId="urn:microsoft.com/office/officeart/2005/8/layout/vList6"/>
    <dgm:cxn modelId="{B14FEC43-D2F7-43DA-A105-E180F55C4701}" type="presParOf" srcId="{B9AD7949-7AC6-4A0E-9045-E0125E05DA08}" destId="{2F10D308-C5D2-4991-9669-180F7CFE1920}" srcOrd="8" destOrd="0" presId="urn:microsoft.com/office/officeart/2005/8/layout/vList6"/>
    <dgm:cxn modelId="{12525856-B7E2-4D74-B8A8-1AB4A103A1D3}" type="presParOf" srcId="{2F10D308-C5D2-4991-9669-180F7CFE1920}" destId="{12D7D9CD-0D07-4D44-8BEA-D1F9BF934D17}" srcOrd="0" destOrd="0" presId="urn:microsoft.com/office/officeart/2005/8/layout/vList6"/>
    <dgm:cxn modelId="{51FD152E-2B4A-4769-8545-A19B50D6D2A1}" type="presParOf" srcId="{2F10D308-C5D2-4991-9669-180F7CFE1920}" destId="{88984E51-4208-4FA9-889B-DB7DF805A449}" srcOrd="1" destOrd="0" presId="urn:microsoft.com/office/officeart/2005/8/layout/vList6"/>
    <dgm:cxn modelId="{EDE6C861-6CA3-4D80-81F9-EAB06687BDD8}" type="presParOf" srcId="{B9AD7949-7AC6-4A0E-9045-E0125E05DA08}" destId="{9710F6AE-EBDC-4EBE-9B02-06A021A49340}" srcOrd="9" destOrd="0" presId="urn:microsoft.com/office/officeart/2005/8/layout/vList6"/>
    <dgm:cxn modelId="{19D54B8A-9E6E-4094-BF94-413A76448C44}" type="presParOf" srcId="{B9AD7949-7AC6-4A0E-9045-E0125E05DA08}" destId="{375CEA1B-6967-401D-9E14-E769FAEE88B9}" srcOrd="10" destOrd="0" presId="urn:microsoft.com/office/officeart/2005/8/layout/vList6"/>
    <dgm:cxn modelId="{E0E2D3CA-8AA2-4C01-AA07-209A5B27C00D}" type="presParOf" srcId="{375CEA1B-6967-401D-9E14-E769FAEE88B9}" destId="{7CE3DC92-176C-45DB-B721-73BF0AB3A6D2}" srcOrd="0" destOrd="0" presId="urn:microsoft.com/office/officeart/2005/8/layout/vList6"/>
    <dgm:cxn modelId="{68D9D1C3-DC06-4770-82BB-8669888505A9}" type="presParOf" srcId="{375CEA1B-6967-401D-9E14-E769FAEE88B9}" destId="{87F7F600-D890-44EA-93A7-1E3E2D3C865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961CD-7630-4F9E-AB81-1F40B8C60BCA}">
      <dsp:nvSpPr>
        <dsp:cNvPr id="0" name=""/>
        <dsp:cNvSpPr/>
      </dsp:nvSpPr>
      <dsp:spPr>
        <a:xfrm>
          <a:off x="2578367" y="639"/>
          <a:ext cx="3867551" cy="805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Poziom wojewódzki</a:t>
          </a:r>
        </a:p>
      </dsp:txBody>
      <dsp:txXfrm>
        <a:off x="2578367" y="101300"/>
        <a:ext cx="3565567" cy="603969"/>
      </dsp:txXfrm>
    </dsp:sp>
    <dsp:sp modelId="{6F451DD2-0BC0-4123-A2CF-1C060CE136C9}">
      <dsp:nvSpPr>
        <dsp:cNvPr id="0" name=""/>
        <dsp:cNvSpPr/>
      </dsp:nvSpPr>
      <dsp:spPr>
        <a:xfrm>
          <a:off x="0" y="2"/>
          <a:ext cx="2578367" cy="80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/>
            <a:t>ZIT</a:t>
          </a:r>
        </a:p>
      </dsp:txBody>
      <dsp:txXfrm>
        <a:off x="39311" y="39313"/>
        <a:ext cx="2499745" cy="726669"/>
      </dsp:txXfrm>
    </dsp:sp>
    <dsp:sp modelId="{5A13F7FC-E2C2-404B-B232-3748E87C5DED}">
      <dsp:nvSpPr>
        <dsp:cNvPr id="0" name=""/>
        <dsp:cNvSpPr/>
      </dsp:nvSpPr>
      <dsp:spPr>
        <a:xfrm>
          <a:off x="2578367" y="886460"/>
          <a:ext cx="3867551" cy="805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Poziom regionalny/</a:t>
          </a:r>
          <a:r>
            <a:rPr lang="pl-PL" sz="2000" b="1" kern="1200" dirty="0" err="1"/>
            <a:t>subregionalny</a:t>
          </a:r>
          <a:endParaRPr lang="pl-PL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2000" b="1" kern="1200"/>
        </a:p>
      </dsp:txBody>
      <dsp:txXfrm>
        <a:off x="2578367" y="987121"/>
        <a:ext cx="3565567" cy="603969"/>
      </dsp:txXfrm>
    </dsp:sp>
    <dsp:sp modelId="{8CECC8DF-E7EC-4D72-BE4B-86FE2424FE02}">
      <dsp:nvSpPr>
        <dsp:cNvPr id="0" name=""/>
        <dsp:cNvSpPr/>
      </dsp:nvSpPr>
      <dsp:spPr>
        <a:xfrm>
          <a:off x="0" y="886460"/>
          <a:ext cx="2578367" cy="80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/>
            <a:t>ZIT lub ATT</a:t>
          </a:r>
        </a:p>
      </dsp:txBody>
      <dsp:txXfrm>
        <a:off x="39311" y="925771"/>
        <a:ext cx="2499745" cy="726669"/>
      </dsp:txXfrm>
    </dsp:sp>
    <dsp:sp modelId="{AF69F79A-6028-4EA6-AB8C-9D43DF3154C8}">
      <dsp:nvSpPr>
        <dsp:cNvPr id="0" name=""/>
        <dsp:cNvSpPr/>
      </dsp:nvSpPr>
      <dsp:spPr>
        <a:xfrm>
          <a:off x="2578367" y="1772281"/>
          <a:ext cx="3867551" cy="805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Poziom ponadlokalny (powiatowy)</a:t>
          </a:r>
        </a:p>
      </dsp:txBody>
      <dsp:txXfrm>
        <a:off x="2578367" y="1872942"/>
        <a:ext cx="3565567" cy="603969"/>
      </dsp:txXfrm>
    </dsp:sp>
    <dsp:sp modelId="{8F92701E-01DE-4316-BA94-1FCA01494018}">
      <dsp:nvSpPr>
        <dsp:cNvPr id="0" name=""/>
        <dsp:cNvSpPr/>
      </dsp:nvSpPr>
      <dsp:spPr>
        <a:xfrm>
          <a:off x="0" y="1772281"/>
          <a:ext cx="2578367" cy="80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/>
            <a:t>ATT </a:t>
          </a:r>
        </a:p>
      </dsp:txBody>
      <dsp:txXfrm>
        <a:off x="39311" y="1811592"/>
        <a:ext cx="2499745" cy="726669"/>
      </dsp:txXfrm>
    </dsp:sp>
    <dsp:sp modelId="{E19734BA-2690-4C98-81A0-56E7B551B9F3}">
      <dsp:nvSpPr>
        <dsp:cNvPr id="0" name=""/>
        <dsp:cNvSpPr/>
      </dsp:nvSpPr>
      <dsp:spPr>
        <a:xfrm>
          <a:off x="2578367" y="2658102"/>
          <a:ext cx="3867551" cy="805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Poziom lokalny</a:t>
          </a:r>
        </a:p>
      </dsp:txBody>
      <dsp:txXfrm>
        <a:off x="2578367" y="2758763"/>
        <a:ext cx="3565567" cy="603969"/>
      </dsp:txXfrm>
    </dsp:sp>
    <dsp:sp modelId="{973E1EAC-1613-4351-81CF-62F10FA736CD}">
      <dsp:nvSpPr>
        <dsp:cNvPr id="0" name=""/>
        <dsp:cNvSpPr/>
      </dsp:nvSpPr>
      <dsp:spPr>
        <a:xfrm>
          <a:off x="0" y="2658102"/>
          <a:ext cx="2578367" cy="80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/>
            <a:t>RLKS</a:t>
          </a:r>
        </a:p>
      </dsp:txBody>
      <dsp:txXfrm>
        <a:off x="39311" y="2697413"/>
        <a:ext cx="2499745" cy="726669"/>
      </dsp:txXfrm>
    </dsp:sp>
    <dsp:sp modelId="{88984E51-4208-4FA9-889B-DB7DF805A449}">
      <dsp:nvSpPr>
        <dsp:cNvPr id="0" name=""/>
        <dsp:cNvSpPr/>
      </dsp:nvSpPr>
      <dsp:spPr>
        <a:xfrm>
          <a:off x="2578367" y="3543923"/>
          <a:ext cx="3867551" cy="805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Potencjały endogeniczne </a:t>
          </a:r>
        </a:p>
      </dsp:txBody>
      <dsp:txXfrm>
        <a:off x="2578367" y="3644584"/>
        <a:ext cx="3565567" cy="603969"/>
      </dsp:txXfrm>
    </dsp:sp>
    <dsp:sp modelId="{12D7D9CD-0D07-4D44-8BEA-D1F9BF934D17}">
      <dsp:nvSpPr>
        <dsp:cNvPr id="0" name=""/>
        <dsp:cNvSpPr/>
      </dsp:nvSpPr>
      <dsp:spPr>
        <a:xfrm>
          <a:off x="0" y="3543923"/>
          <a:ext cx="2578367" cy="80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/>
            <a:t>ATT</a:t>
          </a:r>
        </a:p>
      </dsp:txBody>
      <dsp:txXfrm>
        <a:off x="39311" y="3583234"/>
        <a:ext cx="2499745" cy="726669"/>
      </dsp:txXfrm>
    </dsp:sp>
    <dsp:sp modelId="{87F7F600-D890-44EA-93A7-1E3E2D3C865C}">
      <dsp:nvSpPr>
        <dsp:cNvPr id="0" name=""/>
        <dsp:cNvSpPr/>
      </dsp:nvSpPr>
      <dsp:spPr>
        <a:xfrm>
          <a:off x="2578367" y="4429744"/>
          <a:ext cx="3867551" cy="80529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000" b="1" kern="1200" dirty="0"/>
            <a:t>Programy rewitalizacji</a:t>
          </a:r>
        </a:p>
      </dsp:txBody>
      <dsp:txXfrm>
        <a:off x="2578367" y="4530405"/>
        <a:ext cx="3565567" cy="603969"/>
      </dsp:txXfrm>
    </dsp:sp>
    <dsp:sp modelId="{7CE3DC92-176C-45DB-B721-73BF0AB3A6D2}">
      <dsp:nvSpPr>
        <dsp:cNvPr id="0" name=""/>
        <dsp:cNvSpPr/>
      </dsp:nvSpPr>
      <dsp:spPr>
        <a:xfrm>
          <a:off x="0" y="4429744"/>
          <a:ext cx="2578367" cy="8052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000" b="1" kern="1200" dirty="0"/>
            <a:t>ATT</a:t>
          </a:r>
        </a:p>
      </dsp:txBody>
      <dsp:txXfrm>
        <a:off x="39311" y="4469055"/>
        <a:ext cx="2499745" cy="726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7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10" y="0"/>
            <a:ext cx="2945076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F703-F811-404A-B4AF-B36A78125DF9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5077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10" y="9428323"/>
            <a:ext cx="2945076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34C85-9C7C-401F-AFBE-461CB0733EE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8739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25825-B873-424E-A267-C4A469147939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AEBD0-751F-408E-8401-F29DFEB541C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778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EBD0-751F-408E-8401-F29DFEB541CC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0897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AEBD0-751F-408E-8401-F29DFEB541CC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2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AEBD0-751F-408E-8401-F29DFEB541CC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512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53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582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12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14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74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54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9631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79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28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24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912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BBB5-0F0C-438D-87A3-767B8A7A739B}" type="datetimeFigureOut">
              <a:rPr lang="pl-PL" smtClean="0"/>
              <a:pPr/>
              <a:t>2019-07-22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CA41-6B86-4CA3-8174-286DF6AC8E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3295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1" y="2544220"/>
            <a:ext cx="4101360" cy="4101360"/>
          </a:xfrm>
        </p:spPr>
      </p:pic>
      <p:sp>
        <p:nvSpPr>
          <p:cNvPr id="8" name="pole tekstowe 7"/>
          <p:cNvSpPr txBox="1"/>
          <p:nvPr/>
        </p:nvSpPr>
        <p:spPr>
          <a:xfrm>
            <a:off x="861594" y="583844"/>
            <a:ext cx="7598612" cy="338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pl-PL" sz="3225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Spotkanie z organizacjami pozarządowymi w zakresie działań przewidzianych do realizacji w nowej programowanej perspektywy finansowej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pl-P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2021-2027</a:t>
            </a:r>
          </a:p>
          <a:p>
            <a:endParaRPr lang="pl-PL" sz="135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xmlns="" id="{3AFE4594-60B4-4D72-AC88-895912C49236}"/>
              </a:ext>
            </a:extLst>
          </p:cNvPr>
          <p:cNvSpPr/>
          <p:nvPr/>
        </p:nvSpPr>
        <p:spPr>
          <a:xfrm>
            <a:off x="861594" y="3714809"/>
            <a:ext cx="3519906" cy="370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B586D9C-F912-40AE-96C4-0B8BF3D473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1547" y="4359072"/>
            <a:ext cx="2404787" cy="1351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3C5FC1D-3E90-4E7B-9277-281E9BD48749}"/>
              </a:ext>
            </a:extLst>
          </p:cNvPr>
          <p:cNvSpPr txBox="1"/>
          <p:nvPr/>
        </p:nvSpPr>
        <p:spPr>
          <a:xfrm>
            <a:off x="1026706" y="6043323"/>
            <a:ext cx="3316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Toruń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 sierpnia 2019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</a:t>
            </a:r>
          </a:p>
        </p:txBody>
      </p:sp>
    </p:spTree>
    <p:extLst>
      <p:ext uri="{BB962C8B-B14F-4D97-AF65-F5344CB8AC3E}">
        <p14:creationId xmlns:p14="http://schemas.microsoft.com/office/powerpoint/2010/main" val="345955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55A4831-B2CB-4D0B-9EA4-9AB23D281EFE}"/>
              </a:ext>
            </a:extLst>
          </p:cNvPr>
          <p:cNvSpPr txBox="1"/>
          <p:nvPr/>
        </p:nvSpPr>
        <p:spPr>
          <a:xfrm>
            <a:off x="413040" y="1084430"/>
            <a:ext cx="793663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B9BD5">
                    <a:lumMod val="75000"/>
                  </a:srgbClr>
                </a:solidFill>
              </a:rPr>
              <a:t>Kompleksowe projekty z zakresu gospodarki odpadami komunalnymi (RIPOK, PSZOK, ZZO, kompostownie, sortownie, recykling, selektywna zbiórka)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B9BD5">
                    <a:lumMod val="75000"/>
                  </a:srgbClr>
                </a:solidFill>
              </a:rPr>
              <a:t>Wspieranie przedsiębiorstw w zakresie minimalizacji wytwarzania odpadów w procesach produkcyjnych - </a:t>
            </a:r>
            <a:r>
              <a:rPr lang="pl-PL" sz="2000" b="1" dirty="0" err="1">
                <a:solidFill>
                  <a:srgbClr val="5B9BD5">
                    <a:lumMod val="75000"/>
                  </a:srgbClr>
                </a:solidFill>
              </a:rPr>
              <a:t>ekoinnowacje</a:t>
            </a:r>
            <a:r>
              <a:rPr lang="pl-PL" sz="2000" b="1" dirty="0">
                <a:solidFill>
                  <a:srgbClr val="5B9BD5">
                    <a:lumMod val="75000"/>
                  </a:srgbClr>
                </a:solidFill>
              </a:rPr>
              <a:t> i zarządzanie efektywnością środowiskową w kierunku gospodarki </a:t>
            </a:r>
            <a:r>
              <a:rPr lang="pl-PL" sz="2000" b="1" dirty="0" err="1">
                <a:solidFill>
                  <a:srgbClr val="5B9BD5">
                    <a:lumMod val="75000"/>
                  </a:srgbClr>
                </a:solidFill>
              </a:rPr>
              <a:t>zasobooszczędnej</a:t>
            </a:r>
            <a:r>
              <a:rPr lang="pl-PL" sz="2000" b="1" dirty="0">
                <a:solidFill>
                  <a:srgbClr val="5B9BD5">
                    <a:lumMod val="75000"/>
                  </a:srgbClr>
                </a:solidFill>
              </a:rPr>
              <a:t> (np. programy czystszej produkcji, </a:t>
            </a:r>
            <a:r>
              <a:rPr lang="pl-PL" sz="2000" b="1" dirty="0" err="1">
                <a:solidFill>
                  <a:srgbClr val="5B9BD5">
                    <a:lumMod val="75000"/>
                  </a:srgbClr>
                </a:solidFill>
              </a:rPr>
              <a:t>Ecolabel</a:t>
            </a:r>
            <a:r>
              <a:rPr lang="pl-PL" sz="2000" b="1" dirty="0">
                <a:solidFill>
                  <a:srgbClr val="5B9BD5">
                    <a:lumMod val="75000"/>
                  </a:srgbClr>
                </a:solidFill>
              </a:rPr>
              <a:t>, zielona przedsiębiorczość, technologie bezodpadowe)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rgbClr val="5B9BD5">
                    <a:lumMod val="75000"/>
                  </a:srgbClr>
                </a:solidFill>
              </a:rPr>
              <a:t>Projekty edukacyjne i informacyjne w zakresie zapobiegania powstawaniu odpadów</a:t>
            </a:r>
          </a:p>
          <a:p>
            <a:endParaRPr lang="pl-PL" sz="20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BDD47740-C450-47D5-9D93-5B3DD7152E4E}"/>
              </a:ext>
            </a:extLst>
          </p:cNvPr>
          <p:cNvSpPr/>
          <p:nvPr/>
        </p:nvSpPr>
        <p:spPr>
          <a:xfrm>
            <a:off x="413040" y="275948"/>
            <a:ext cx="1841888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solidFill>
                  <a:prstClr val="white"/>
                </a:solidFill>
              </a:rPr>
              <a:t>CP 2 -  EFRR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C527A51-640C-4693-9264-8B2D58222202}"/>
              </a:ext>
            </a:extLst>
          </p:cNvPr>
          <p:cNvSpPr txBox="1"/>
          <p:nvPr/>
        </p:nvSpPr>
        <p:spPr>
          <a:xfrm>
            <a:off x="2254928" y="275948"/>
            <a:ext cx="65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5B9BD5">
                    <a:lumMod val="75000"/>
                  </a:srgbClr>
                </a:solidFill>
              </a:rPr>
              <a:t>Przykładowe typy projektów przewidziane w propozycji RPO:</a:t>
            </a:r>
          </a:p>
        </p:txBody>
      </p:sp>
    </p:spTree>
    <p:extLst>
      <p:ext uri="{BB962C8B-B14F-4D97-AF65-F5344CB8AC3E}">
        <p14:creationId xmlns:p14="http://schemas.microsoft.com/office/powerpoint/2010/main" val="2584665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79FC68C8-F5C8-4950-B39A-02680B676086}"/>
              </a:ext>
            </a:extLst>
          </p:cNvPr>
          <p:cNvSpPr/>
          <p:nvPr/>
        </p:nvSpPr>
        <p:spPr>
          <a:xfrm>
            <a:off x="413040" y="275948"/>
            <a:ext cx="798702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 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7A99FCB4-A855-485A-A704-424739BD64A9}"/>
              </a:ext>
            </a:extLst>
          </p:cNvPr>
          <p:cNvSpPr txBox="1"/>
          <p:nvPr/>
        </p:nvSpPr>
        <p:spPr>
          <a:xfrm>
            <a:off x="1771036" y="1081146"/>
            <a:ext cx="5464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obszarów wsparcia, które mogłyby być dedykowane czy realizowane przez NGO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1E26698-1DA7-426E-9D74-BD52A6D44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804" y="1081146"/>
            <a:ext cx="646232" cy="646232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B6BE8C1-2193-4714-850B-2050C650AE31}"/>
              </a:ext>
            </a:extLst>
          </p:cNvPr>
          <p:cNvSpPr/>
          <p:nvPr/>
        </p:nvSpPr>
        <p:spPr>
          <a:xfrm>
            <a:off x="1447920" y="303297"/>
            <a:ext cx="2823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Lepiej połączona Europa </a:t>
            </a:r>
            <a:endParaRPr lang="pl-PL" sz="2000" dirty="0"/>
          </a:p>
        </p:txBody>
      </p:sp>
      <p:pic>
        <p:nvPicPr>
          <p:cNvPr id="8" name="table">
            <a:extLst>
              <a:ext uri="{FF2B5EF4-FFF2-40B4-BE49-F238E27FC236}">
                <a16:creationId xmlns:a16="http://schemas.microsoft.com/office/drawing/2014/main" xmlns="" id="{9AE1A6FC-3141-4240-AC92-CCA644C5C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20" y="2166771"/>
            <a:ext cx="5636377" cy="377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9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55A4831-B2CB-4D0B-9EA4-9AB23D281EFE}"/>
              </a:ext>
            </a:extLst>
          </p:cNvPr>
          <p:cNvSpPr txBox="1"/>
          <p:nvPr/>
        </p:nvSpPr>
        <p:spPr>
          <a:xfrm>
            <a:off x="413040" y="1084430"/>
            <a:ext cx="7936637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Inwestycje w infrastrukturę przedszkolną,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Inwestycje w infrastrukturę edukacyjną szkół podstawowych, ponadpodstawowych prowadzących kształcenie ogólne,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Inwestycje w infrastrukturę edukacyjną i szkoleniową szkół oraz centrów i placówek prowadzących kształcenie zawodowe lub ustawiczne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Inwestycje w infrastrukturę opieki nad dziećmi do lat 3,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Inwestycje w infrastrukturę na potrzeby realizacji usług społecznych  świadczonych w społeczności lokalnej lub usług aktywnej integracji,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>
                <a:solidFill>
                  <a:schemeClr val="accent1">
                    <a:lumMod val="75000"/>
                  </a:schemeClr>
                </a:solidFill>
              </a:rPr>
              <a:t>Zwiększenie dostępu do usług zdrowotnych poprzez zapewnienie transportu osób do specjalisty .</a:t>
            </a: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BDD47740-C450-47D5-9D93-5B3DD7152E4E}"/>
              </a:ext>
            </a:extLst>
          </p:cNvPr>
          <p:cNvSpPr/>
          <p:nvPr/>
        </p:nvSpPr>
        <p:spPr>
          <a:xfrm>
            <a:off x="413040" y="275948"/>
            <a:ext cx="1841888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 4 -  EFRR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C527A51-640C-4693-9264-8B2D58222202}"/>
              </a:ext>
            </a:extLst>
          </p:cNvPr>
          <p:cNvSpPr txBox="1"/>
          <p:nvPr/>
        </p:nvSpPr>
        <p:spPr>
          <a:xfrm>
            <a:off x="2254928" y="275948"/>
            <a:ext cx="65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Przykładowe typy projektów przewidziane w propozycji RPO: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29A02B7D-B6A4-4E7E-89D6-5F07A634C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92652"/>
              </p:ext>
            </p:extLst>
          </p:nvPr>
        </p:nvGraphicFramePr>
        <p:xfrm>
          <a:off x="3048000" y="6118660"/>
          <a:ext cx="6096000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xmlns="" val="4072570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7739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627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FDDF4D8-7A81-405C-AAB9-E22FE40B9789}"/>
              </a:ext>
            </a:extLst>
          </p:cNvPr>
          <p:cNvSpPr txBox="1"/>
          <p:nvPr/>
        </p:nvSpPr>
        <p:spPr>
          <a:xfrm>
            <a:off x="196385" y="1789165"/>
            <a:ext cx="8534576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Instrumenty i usługi rynku pracy skierowane do osób bezrobotnych, w tym długotrwale bezrobotnych,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kompleksowej aktywizacji zawodowej osób innych niż bezrobotne, w szczególności skierowane do kobiet, imigrantów, osób powyżej 50 roku życia, osób o niskich kwalifikacjach,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aktywizacji i rozwoju osób młodych [działania adaptacyjne, programy „akceleracyjne”, wsparcie mentorskie, itp.],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pracodawców i pracowników służące stabilizacji zatrudnienia oraz poprawie sytuacji na rynku pracy osób zatrudnionych na umowach krótkoterminowych oraz  pracujących w ramach umów cywilno-prawnych,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służące rozwojowi przedsiębiorczości i samozatrudnienia,</a:t>
            </a:r>
          </a:p>
          <a:p>
            <a:pPr marL="342900" indent="-342900">
              <a:buAutoNum type="arabicPlain"/>
            </a:pPr>
            <a:endParaRPr lang="pl-PL" dirty="0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4A80BB06-56BD-4999-88E5-B19F8AACBDDA}"/>
              </a:ext>
            </a:extLst>
          </p:cNvPr>
          <p:cNvSpPr/>
          <p:nvPr/>
        </p:nvSpPr>
        <p:spPr>
          <a:xfrm>
            <a:off x="413039" y="275948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 4 – EFS +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CD20926-D580-4A1A-8435-C0509A0C17FC}"/>
              </a:ext>
            </a:extLst>
          </p:cNvPr>
          <p:cNvSpPr txBox="1"/>
          <p:nvPr/>
        </p:nvSpPr>
        <p:spPr>
          <a:xfrm>
            <a:off x="2831976" y="330647"/>
            <a:ext cx="250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Rynek pracy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6EB3259-C730-42E9-99E2-8D17CBB68C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3674" y="5793486"/>
            <a:ext cx="1419351" cy="106451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D02E3CB-DD54-4B00-B61E-BA88AE2F07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3550" y="110790"/>
            <a:ext cx="2650952" cy="17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1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4A80BB06-56BD-4999-88E5-B19F8AACBDDA}"/>
              </a:ext>
            </a:extLst>
          </p:cNvPr>
          <p:cNvSpPr/>
          <p:nvPr/>
        </p:nvSpPr>
        <p:spPr>
          <a:xfrm>
            <a:off x="413039" y="275948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 4 – EFS +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CD20926-D580-4A1A-8435-C0509A0C17FC}"/>
              </a:ext>
            </a:extLst>
          </p:cNvPr>
          <p:cNvSpPr txBox="1"/>
          <p:nvPr/>
        </p:nvSpPr>
        <p:spPr>
          <a:xfrm>
            <a:off x="2867486" y="330647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Rynek pracy –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FDDF4D8-7A81-405C-AAB9-E22FE40B9789}"/>
              </a:ext>
            </a:extLst>
          </p:cNvPr>
          <p:cNvSpPr txBox="1"/>
          <p:nvPr/>
        </p:nvSpPr>
        <p:spPr>
          <a:xfrm>
            <a:off x="257452" y="1097592"/>
            <a:ext cx="853457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Usługi wsparcia przedsiębiorczości społecznej: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animacja, inkubacja, wsparcie istniejących przedsiębiorstw społecznych, doradztwo, szkolenia, promocja PES/PS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wsparcie finansowe bezzwrotne dla przedsiębiorstw społecznych (dotacja, pomostowe): tworzenie nowych miejsc pracy w przedsiębiorstwach społecznych oraz wsparcie istniejących przedsiębiorstw społecznych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finansowanie usług rozwojowych, obejmujących m.in. wsparcie doradczo-szkoleniowe dla kadry zarządzającej przedsiębiorstw społecznych wspomagające proces zmiany, w tym przekształcenia profilu działalności przedsiębiorstwa, optymalizacji procesów zarządzania oraz budowania strategii rozwoju przedsiębiorstwa</a:t>
            </a:r>
          </a:p>
          <a:p>
            <a:pPr marL="342900" indent="-342900">
              <a:buAutoNum type="arabicPlain"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EB526DDD-040A-481C-9308-7F13E5836A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96985" y="4429958"/>
            <a:ext cx="2989564" cy="219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0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142043" y="1207363"/>
            <a:ext cx="7377343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tworzenia i funkcjonowania podmiotów świadczących usługi opieki nad dziećmi do lat 3,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Wspieranie aktywizacji osób opiekujących się dziećmi do lat 3,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przedsiębiorców poprzez finansowanie usług rozwojowych obejmujących m.in.: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działania szkoleniowe, doradcze oraz studia podyplomowe zaprojektowane zgodnie z oczekiwaniami  i zdiagnozowanymi potrzebami  przedsiębiorstw ukierunkowane na wzmocnienie ich potencjału i konkurencyjności,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wsparcie doradczo-szkoleniowe dla  właścicieli i kadry zarządzającej przedsiębiorstw wspomagające proces  zmiany, w tym przekształcenia profilu działalności przedsiębiorstwa, optymalizacji procesów zarządzania oraz budowania strategii rozwoju przedsiębiorstwa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[wsparcie realizowane zgodnie z podejściem popytowym]</a:t>
            </a: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Rynek pracy – c.d.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02D1F04-63EF-4A1F-905A-C2EAD4F1EE3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136" y="1686757"/>
            <a:ext cx="1899821" cy="126654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3CA9DDC0-07FF-47F6-8DAA-14BAC94D6C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9757" y="5472914"/>
            <a:ext cx="2622402" cy="126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36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568171" y="1207363"/>
            <a:ext cx="814082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Opracowanie i wdrożenie programów ukierunkowanych na eliminowanie zdrowotnych czynników ryzyka w miejscu pracy, w tym działania szkoleniowe,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Opracowanie i wdrożenie regionalnych programów zdrowotnych dla specyficznych jednostek chorobowych zdefiniowanych jako istotny problem zdrowotny regionu, w tym działania zwiększające zgłoszenia na badania profilaktyczne.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Opracowanie i wdrożenie programów zdrowotnych z uwzględnieniem rehabilitacji medycznej ułatwiających powrót na rynek pracy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Rynek pracy – c.d.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385EC15B-E98D-47F6-B1F6-17C4CE52EF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9343" y="4287540"/>
            <a:ext cx="3597177" cy="149882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6A6C7F6A-8670-428D-B2A9-22E6269B62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6525" y="4972166"/>
            <a:ext cx="2455403" cy="13095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01E83876-4B88-4355-BE36-7578B53DB6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5441" y="5786364"/>
            <a:ext cx="1389355" cy="74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46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568171" y="1207363"/>
            <a:ext cx="695121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na rzecz wychowania przedszkolnego: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tworzenie nowych ośrodków wychowania przedszkolnego,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wsparcie istniejących placówek wychowania przedszkolnego w zakresie generowania nowych miejsc przedszkolnych oraz poprawy jakości świadczenia usług edukacyjnych,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wsparcie nauczycieli i innych pracowników pedagogicznych placówek wychowania przedszkolnego ukierunkowane na podniesienie kompetencji lub kwalifikacji,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dostosowanie istniejących miejsc wychowania przedszkolnego do potrzeb dzieci z niepełnosprawnościami lub realizacja dodatkowej oferty edukacyjnej i specjalistycznej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188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Edukacja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CE1EDB69-DB97-4839-8579-CF99FB787C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1934" y="328104"/>
            <a:ext cx="2637777" cy="175851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02C9CCB2-71FF-460A-8779-120BEE8ABB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9049" y="4998128"/>
            <a:ext cx="4555138" cy="15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208853" y="1536713"/>
            <a:ext cx="851789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na rzecz kształcenia ogólnego (od szkoły podstawowej do ponadpodstawowej) w zakresie m.in.: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realizacja działań, ukierunkowanych na rozwijanie u uczniów kompetencji kluczowych i umiejętności uniwersalnych niezbędnych na rynku pracy,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 podniesienie kompetencji lub kwalifikacji nauczycieli oraz pracowników pedagogicznych,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 realizacja wysokiej jakości staży zawodowych dla uczniów szkół ponadpodstawowych we współpracy z pracodawcami,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 zindywidualizowane wsparcie uczniów o specjalnych potrzebach edukacyjnych, w tym uczniów młodszych i z niepełnosprawnościami,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realizacja doradztwa edukacyjno-zawodowego związanego z wyborem dalszych kierunków kształcenia i uwzględniającego potrzeby rynku pracy,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 wsparcie uczniów zagrożonych przedwczesnym opuszczeniem systemu oświaty,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 tworzenie w szkołach warunków do nauczania opartego na metodzie eksperymentu.			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300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Edukacja – c.d.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A367071F-4DD8-41C9-A33A-98A1BFBF25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7849" y="150921"/>
            <a:ext cx="2082474" cy="138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208853" y="1207363"/>
            <a:ext cx="851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Wsparcie dla szkół, uczniów, jak i otoczenia (np. rodziców) w zakresie wdrożenia programów profilaktycznych w edukacji, które pozwolą na sprawną realizację działań na rzecz  przeciwdziałania, m.in. agresji i przemocy wśród uczniów, uzależnień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			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300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Edukacja – c.d.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AF9102CF-4BB2-4B4D-BC62-8A5AF79893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1053" y="2407692"/>
            <a:ext cx="3919492" cy="195974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C114FC8-D53F-4A5A-94B5-92549C2428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220799" y="4545531"/>
            <a:ext cx="2459711" cy="184478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58435F6-A610-4383-AE82-C6FBAD28DF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969" y="4545531"/>
            <a:ext cx="2196595" cy="149075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1C01EB0-20C4-4BAB-B4DE-2D3DC46F3C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30591" y="3114817"/>
            <a:ext cx="2400658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11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68BF33BB-4A57-464C-BED9-BCBA660F3540}"/>
              </a:ext>
            </a:extLst>
          </p:cNvPr>
          <p:cNvSpPr/>
          <p:nvPr/>
        </p:nvSpPr>
        <p:spPr>
          <a:xfrm>
            <a:off x="812800" y="213538"/>
            <a:ext cx="7340600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Wyzwania rozwojowe wg KE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A316C02A-06DC-4DA2-B5A4-0C817AD9363C}"/>
              </a:ext>
            </a:extLst>
          </p:cNvPr>
          <p:cNvSpPr/>
          <p:nvPr/>
        </p:nvSpPr>
        <p:spPr>
          <a:xfrm>
            <a:off x="497150" y="1274564"/>
            <a:ext cx="864685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Wybrane wyzwania rozwojowe wg KE (Priorytety inwestycyjne wg Aneksu D)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Transformacja krajowej gospodarki celem produkcji zaawansowanych produktów i usług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(Gospodarka Oparta na Wiedzy),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Zwiększenie inwestycji wspierających innowacje, edukację oraz rozwój umiejętności umożliwiających długoterminowy rozwój,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Unowocześnienie infrastruktury i „zazielenienie” energetyki dla stworzenia podstaw dla zrównoważonego rozwoju,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• 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Przeciwdziałanie starzeniu się społeczeństwa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, które ma wpływ horyzontalny na procesy społeczne, gospodarcze oraz na poziomie budżetu,</a:t>
            </a:r>
          </a:p>
          <a:p>
            <a:pPr lvl="0"/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•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Dostosowanie systemu kształcenia do potrzeb transformacji krajowego przemysłu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„Klimat inwestycyjny” - prawo, instytucje.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394450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208853" y="1207363"/>
            <a:ext cx="851789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na rzecz kształcenia zawodowego (w tym policealnego) w zakresie: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współpracy szkół i placówek kształcenia zawodowego z otoczeniem społeczno-gospodarczym,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 realizacja wysokiej jakości staży i praktyk zawodowych dla uczniów szkół i placówek kształcenia zawodowego we współpracy z pracodawcami,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 kształtowanie u uczniów szkół prowadzących kształcenie zawodowe kompetencji kluczowych i umiejętności uniwersalnych niezbędnych na rynku pracy.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300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Edukacja – c.d.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03E6FC3F-7DFD-40B1-B09B-DE9A0899CE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8635" y="5389007"/>
            <a:ext cx="2480893" cy="121967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B66E83FC-38E0-44B5-9CA0-C94D4835A6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4672" y="3679790"/>
            <a:ext cx="3372164" cy="168608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87F779B-8BEE-42EE-9756-623512D56A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2289" y="4545257"/>
            <a:ext cx="2480893" cy="165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208853" y="878890"/>
            <a:ext cx="85178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osób dorosłych, które z własnej inicjatywy są zainteresowane zdobyciem lub uzupełnieniem kwalifikacji z zakresu ICT i języków obcych poprzez udział w szkoleniach i kursach zakończonych formalną oceną i/lub certyfikacją,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Doradztwo edukacyjno-zawodowe służące diagnozie potrzeb i możliwości osób dorosłych zainteresowanych z własnej inicjatywy udziałem w kształceniu ustawicznym,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Realizacja pozaszkolnych form kształcenia ustawicznego służących nabywaniu, podnoszeniu, uzupełnieniu kompetencji/kwalifikacji (w tym pożyczki na kształcenie).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3009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Edukacja – c.d.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AFB9C06-B256-49E6-8B78-CCE910B9D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4294" y="4475582"/>
            <a:ext cx="3353679" cy="208041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F0E32F8-CEB3-4199-B050-E5C822ACF8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1490" y="4863039"/>
            <a:ext cx="2536434" cy="16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836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122808" y="1202818"/>
            <a:ext cx="85178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Aktywizacja społeczna osób zagrożonych wykluczeniem społecznym i marginalizowanych, ze szczególnym wykorzystaniem metod środowiskowych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na rzecz rehabilitacji społecznej i zawodowej  osób z niepełnosprawnościami (w tym w ramach WTZ i ZAZ)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 usług reintegracyjnych w istniejących podmiotach reintegracyjnych i tworzenie nowych jednostek reintegracyjnych (CIS, KIS, ZAZ, WTZ)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Działania na rzecz poprawy zdolności funkcjonowania w społeczeństwie oraz szans na wejście na rynek pracy osób przebywających/opuszczających pieczę zastępczą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Działania na rzecz poprawy zdolności funkcjonowania w społeczeństwie oraz szans na wejście na rynek pracy osób, wobec której zastosowano sądowy środek wychowawczy (m.in. placówkach młodzieżowych ośrodkach wychowawczych czy zakładach poprawczych) lub poprawczy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4372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Włączenie społeczne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BFAED094-AF99-4AB5-8BA2-540480DC05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77344" y="162619"/>
            <a:ext cx="1643848" cy="10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9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208853" y="905523"/>
            <a:ext cx="8517897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Wsparcie migrantów w szczególności kobiet i dzieci w zakresie aktywizacji społecznej oraz przygotowania odpowiednich warunków do życia i zatrudnienia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Kompleksowe wsparcie na rzecz poprawy dostępu do usług społecznych i zdrowotnych nad osobami starszymi  oraz niesamodzielnymi, świadczone w lokalnej społeczności, m.in.: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placówki wsparcia i opieki: dzienne domy pobytu, centra usług społecznych,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działania na rzecz wsparcia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deinstytucjonalizacji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opieki medycznej (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DDOMy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 centra zdrowia psychicznego, opieka długoterminowa, hospicyjna, paliatywna,),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rozwój niestacjonarnych usług opiekuńczych i asystenckich: usługi opiekuńcze i specjalistyczne usługi opiekuńcze w miejscu zamieszkania, usługi dziennych opiekunów, wolontariat opiekuńczy, pomoc sąsiedzką, usługi asystenckie;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„zielona opieka”- gospodarstwa opiekuńcze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- usługi opieki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</a:rPr>
              <a:t>wytchnieniowej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9DD694C-6B9A-4278-99D1-B41E523DD46A}"/>
              </a:ext>
            </a:extLst>
          </p:cNvPr>
          <p:cNvSpPr txBox="1"/>
          <p:nvPr/>
        </p:nvSpPr>
        <p:spPr>
          <a:xfrm>
            <a:off x="2867486" y="330647"/>
            <a:ext cx="537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Włączenie społeczne – c.d.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C34848D2-3E6E-4C03-997A-1A3F1A093D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9100" y="5166804"/>
            <a:ext cx="4154900" cy="14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208853" y="1207363"/>
            <a:ext cx="851789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Usług wsparcia rodziny i pieczy zastępczej obejmujące: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a) usługi szkoleniowe, doradcze i specjalistyczne dla osób sprawujących rodzinną pieczę zastępczą oraz kandydatów do pełnienia rodzinnej pieczy zastępczej w ww. formach;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b) przejście z opieki instytucjonalnej do usług świadczonych w lokalnej społeczności poprzez tworzenie rodzinnych form pieczy zastępczej oraz placówek opiekuńczo-wychowawczych do 14 dzieci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c) działania służące wspieraniu rodzin i osób w wypełnianiu ról społecznych i opiekuńczo-wychowawczych realizowane przez placówki wsparcia dziennego, usługi asystenckie, rodziny wspierające;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d) poradnictwo rodzinne, obejmujące wsparcie rodziny naturalnej i zastępczej,  a także terapię rodzinną,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e) działania na rzecz skutecznego i trwałego usamodzielnienia wychowanków pieczy zastępczej.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CB1A4CA9-85F3-4474-A553-1F8F3410B1FC}"/>
              </a:ext>
            </a:extLst>
          </p:cNvPr>
          <p:cNvSpPr txBox="1"/>
          <p:nvPr/>
        </p:nvSpPr>
        <p:spPr>
          <a:xfrm>
            <a:off x="2485746" y="153553"/>
            <a:ext cx="537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Włączenie społeczne – c.d.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8088AA1F-601C-4E3C-9ACA-8DAC62E5BC7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0676" y="701935"/>
            <a:ext cx="1482570" cy="98758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429DA9EE-DC52-40B4-9B99-6A87E82A57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647" y="5362042"/>
            <a:ext cx="2455599" cy="13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2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2B349CFD-1E8D-4427-9952-BD0F473EFA3E}"/>
              </a:ext>
            </a:extLst>
          </p:cNvPr>
          <p:cNvSpPr/>
          <p:nvPr/>
        </p:nvSpPr>
        <p:spPr>
          <a:xfrm>
            <a:off x="208853" y="249315"/>
            <a:ext cx="2143729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</a:t>
            </a:r>
            <a:r>
              <a:rPr lang="pl-PL" sz="2400" b="1" i="1" dirty="0"/>
              <a:t> </a:t>
            </a:r>
            <a:r>
              <a:rPr lang="pl-PL" sz="2400" b="1" dirty="0"/>
              <a:t>4 – EFS +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E5FCCDEF-E43B-416E-ABA1-B9C24A9C150F}"/>
              </a:ext>
            </a:extLst>
          </p:cNvPr>
          <p:cNvSpPr txBox="1"/>
          <p:nvPr/>
        </p:nvSpPr>
        <p:spPr>
          <a:xfrm>
            <a:off x="208853" y="1207363"/>
            <a:ext cx="8517897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Usługi w mieszkaniach chronionych i wspomaganych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Usługi społeczne wspierające proces aktywizacji społeczno-zawodowej osób bezdomnych ora przeciwdziałanie wykluczeniu mieszkaniowemu osób zagrożonych bezdomnością w tym osób opuszczających zakłady karne, osób z zadłużeniem z tytułu najmu lokalu i innych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Innowacje społeczne na rzecz włączenia społecznego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Działania na rzecz wspierania rodziny (profilaktyka wykluczenia ze szczególnym uwzględnieniem dzieci i młodzieży)	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0DABB18-6FD9-48E0-B54F-08025176527B}"/>
              </a:ext>
            </a:extLst>
          </p:cNvPr>
          <p:cNvSpPr txBox="1"/>
          <p:nvPr/>
        </p:nvSpPr>
        <p:spPr>
          <a:xfrm>
            <a:off x="2494623" y="153553"/>
            <a:ext cx="53762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75000"/>
                  </a:schemeClr>
                </a:solidFill>
              </a:rPr>
              <a:t>Włączenie społeczne – c.d.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xmlns="" id="{03DEF99F-247E-4826-80AC-EB8C22484E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1247" y="4431048"/>
            <a:ext cx="2739640" cy="1898268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25098D7-FABB-4301-8683-4C0F28ABB2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2730" y="4223573"/>
            <a:ext cx="3810330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2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1">
            <a:extLst>
              <a:ext uri="{FF2B5EF4-FFF2-40B4-BE49-F238E27FC236}">
                <a16:creationId xmlns:a16="http://schemas.microsoft.com/office/drawing/2014/main" xmlns="" id="{79FC68C8-F5C8-4950-B39A-02680B676086}"/>
              </a:ext>
            </a:extLst>
          </p:cNvPr>
          <p:cNvSpPr/>
          <p:nvPr/>
        </p:nvSpPr>
        <p:spPr>
          <a:xfrm>
            <a:off x="413040" y="275948"/>
            <a:ext cx="798702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/>
              <a:t>CP</a:t>
            </a:r>
            <a:r>
              <a:rPr lang="pl-PL" sz="2400" b="1" dirty="0"/>
              <a:t> 5</a:t>
            </a:r>
          </a:p>
        </p:txBody>
      </p:sp>
      <p:sp>
        <p:nvSpPr>
          <p:cNvPr id="6" name="Prostokąt 5"/>
          <p:cNvSpPr/>
          <p:nvPr/>
        </p:nvSpPr>
        <p:spPr>
          <a:xfrm>
            <a:off x="1438183" y="180186"/>
            <a:ext cx="7449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srgbClr val="5B9BD5">
                    <a:lumMod val="75000"/>
                  </a:srgbClr>
                </a:solidFill>
              </a:rPr>
              <a:t>POTENCJAŁY ENDOGENICZNE </a:t>
            </a:r>
            <a:br>
              <a:rPr lang="pl-PL" sz="2800" b="1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pl-PL" sz="2800" b="1" dirty="0">
                <a:solidFill>
                  <a:srgbClr val="5B9BD5">
                    <a:lumMod val="75000"/>
                  </a:srgbClr>
                </a:solidFill>
              </a:rPr>
              <a:t>W ZAKRESIE WSPARCIA INSTYTUCJI KULTURY</a:t>
            </a:r>
          </a:p>
        </p:txBody>
      </p:sp>
      <p:sp>
        <p:nvSpPr>
          <p:cNvPr id="7" name="Prostokąt 6"/>
          <p:cNvSpPr/>
          <p:nvPr/>
        </p:nvSpPr>
        <p:spPr>
          <a:xfrm>
            <a:off x="275208" y="1397478"/>
            <a:ext cx="87861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B9BD5">
                    <a:lumMod val="75000"/>
                  </a:srgbClr>
                </a:solidFill>
              </a:rPr>
              <a:t>wsparcie miejsc promocji kultury (wsparcie infrastruktury na cele organizacji wydarzeń kulturalnych, tj. festiwali, wystaw, wydawnictw itp.),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rgbClr val="5B9BD5">
                    <a:lumMod val="75000"/>
                  </a:srgbClr>
                </a:solidFill>
              </a:rPr>
              <a:t>organizacja wydarzeń kulturalnych i artystycznych i interdyscyplinarnych.</a:t>
            </a:r>
          </a:p>
        </p:txBody>
      </p:sp>
      <p:sp>
        <p:nvSpPr>
          <p:cNvPr id="8" name="Prostokąt 7"/>
          <p:cNvSpPr/>
          <p:nvPr/>
        </p:nvSpPr>
        <p:spPr>
          <a:xfrm>
            <a:off x="317490" y="3001663"/>
            <a:ext cx="8701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srgbClr val="5B9BD5">
                    <a:lumMod val="75000"/>
                  </a:srgbClr>
                </a:solidFill>
              </a:rPr>
              <a:t>WSPIERANIE ROZWOJU TURYSTYKI </a:t>
            </a:r>
            <a:br>
              <a:rPr lang="pl-PL" sz="2800" b="1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pl-PL" sz="2800" b="1" dirty="0">
                <a:solidFill>
                  <a:srgbClr val="5B9BD5">
                    <a:lumMod val="75000"/>
                  </a:srgbClr>
                </a:solidFill>
              </a:rPr>
              <a:t>W KONTEKŚCIE POTENCJAŁÓW ENDOGENICZNYCH</a:t>
            </a:r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630315" y="2816556"/>
            <a:ext cx="7901126" cy="614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361879" y="4134737"/>
            <a:ext cx="861276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wsparcie rozwoju centrów/punktów informacji kulturalnej oraz turystycznej,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tworzenie, rozwój i udostępnianie oraz promocja parków kulturowych i szlaków kulturowych,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tworzenie i marketing regionalnych i lokalnych marek oraz sieciowych produktów turystycznych,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promocja dziedzictwa kulturowego i walorów środowiskowych regionu wraz </a:t>
            </a:r>
            <a:br>
              <a:rPr lang="pl-PL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z tworzeniem i promocją produktów tradycyjnych i regionalnych.</a:t>
            </a:r>
          </a:p>
        </p:txBody>
      </p:sp>
    </p:spTree>
    <p:extLst>
      <p:ext uri="{BB962C8B-B14F-4D97-AF65-F5344CB8AC3E}">
        <p14:creationId xmlns:p14="http://schemas.microsoft.com/office/powerpoint/2010/main" val="2467091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: zaokrąglone rogi 1">
            <a:extLst>
              <a:ext uri="{FF2B5EF4-FFF2-40B4-BE49-F238E27FC236}">
                <a16:creationId xmlns:a16="http://schemas.microsoft.com/office/drawing/2014/main" xmlns="" id="{79FC68C8-F5C8-4950-B39A-02680B676086}"/>
              </a:ext>
            </a:extLst>
          </p:cNvPr>
          <p:cNvSpPr/>
          <p:nvPr/>
        </p:nvSpPr>
        <p:spPr>
          <a:xfrm>
            <a:off x="413040" y="275948"/>
            <a:ext cx="798702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err="1"/>
              <a:t>CP</a:t>
            </a:r>
            <a:r>
              <a:rPr lang="pl-PL" sz="2400" b="1" dirty="0"/>
              <a:t> 5</a:t>
            </a:r>
          </a:p>
        </p:txBody>
      </p:sp>
      <p:sp>
        <p:nvSpPr>
          <p:cNvPr id="6" name="Prostokąt 5"/>
          <p:cNvSpPr/>
          <p:nvPr/>
        </p:nvSpPr>
        <p:spPr>
          <a:xfrm>
            <a:off x="1438183" y="180186"/>
            <a:ext cx="7449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dirty="0">
                <a:solidFill>
                  <a:srgbClr val="5B9BD5">
                    <a:lumMod val="75000"/>
                  </a:srgbClr>
                </a:solidFill>
              </a:rPr>
              <a:t>REWITALIZACJA obszarów miejskich </a:t>
            </a:r>
            <a:r>
              <a:rPr lang="pl-PL" sz="2800" dirty="0">
                <a:solidFill>
                  <a:srgbClr val="5B9BD5">
                    <a:lumMod val="75000"/>
                  </a:srgbClr>
                </a:solidFill>
              </a:rPr>
              <a:t>(dot. miast powyżej 5 tys. mieszkańców)</a:t>
            </a:r>
          </a:p>
        </p:txBody>
      </p:sp>
      <p:sp>
        <p:nvSpPr>
          <p:cNvPr id="7" name="Prostokąt 6"/>
          <p:cNvSpPr/>
          <p:nvPr/>
        </p:nvSpPr>
        <p:spPr>
          <a:xfrm>
            <a:off x="310719" y="1134293"/>
            <a:ext cx="8648272" cy="534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remont, przebudowa, rozbudowa , adaptacja, wyposażenie istniejących zdegradowanych budynków, obiektów (w tym zabytkowych) w celu przywrócenia lub nadania im nowych funkcji społecznych, kulturalnych, gospodarczych, edukacyjnych lub rekreacyjnych  wraz z termomodernizacją budynków,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zagospodarowanie terenów i przestrzeni, w tym istniejących terenów zielonych, wraz </a:t>
            </a:r>
            <a:br>
              <a:rPr lang="pl-PL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z budową małej architektury, w celu przywrócenia lub nadania im nowych funkcji społecznych, kulturalnych, gospodarczych, edukacyjnych lub rekreacyjnych,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roboty budowlane, restauratorskie i konserwatorskie obiektów zabytkowych znajdujących się </a:t>
            </a:r>
            <a:br>
              <a:rPr lang="pl-PL" dirty="0">
                <a:solidFill>
                  <a:srgbClr val="5B9BD5">
                    <a:lumMod val="75000"/>
                  </a:srgbClr>
                </a:solidFill>
              </a:rPr>
            </a:br>
            <a:r>
              <a:rPr lang="pl-PL" dirty="0">
                <a:solidFill>
                  <a:srgbClr val="5B9BD5">
                    <a:lumMod val="75000"/>
                  </a:srgbClr>
                </a:solidFill>
              </a:rPr>
              <a:t>w rejestrze zabytków (w tym termomodernizacja), obiektów położonych w strefie ochrony konserwatorskiej - wraz z zagospodarowaniem terenu funkcjonalnie związanego z obiektem.</a:t>
            </a:r>
          </a:p>
        </p:txBody>
      </p:sp>
    </p:spTree>
    <p:extLst>
      <p:ext uri="{BB962C8B-B14F-4D97-AF65-F5344CB8AC3E}">
        <p14:creationId xmlns:p14="http://schemas.microsoft.com/office/powerpoint/2010/main" val="3170119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: zaokrąglone rogi 3">
            <a:extLst>
              <a:ext uri="{FF2B5EF4-FFF2-40B4-BE49-F238E27FC236}">
                <a16:creationId xmlns:a16="http://schemas.microsoft.com/office/drawing/2014/main" xmlns="" id="{3BB7BE93-1C6D-4132-87EC-998E234762C0}"/>
              </a:ext>
            </a:extLst>
          </p:cNvPr>
          <p:cNvSpPr/>
          <p:nvPr/>
        </p:nvSpPr>
        <p:spPr>
          <a:xfrm>
            <a:off x="948674" y="2701404"/>
            <a:ext cx="2022883" cy="101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Zintegrowane Inwestycje Terytorialne </a:t>
            </a:r>
          </a:p>
          <a:p>
            <a:pPr algn="ctr"/>
            <a:r>
              <a:rPr lang="pl-PL" sz="1600" b="1" dirty="0"/>
              <a:t>(ZIT)</a:t>
            </a:r>
          </a:p>
        </p:txBody>
      </p:sp>
      <p:sp>
        <p:nvSpPr>
          <p:cNvPr id="24" name="Prostokąt: zaokrąglone rogi 4">
            <a:extLst>
              <a:ext uri="{FF2B5EF4-FFF2-40B4-BE49-F238E27FC236}">
                <a16:creationId xmlns:a16="http://schemas.microsoft.com/office/drawing/2014/main" xmlns="" id="{0D3A3E8A-94BD-4674-A042-15054BDDEED9}"/>
              </a:ext>
            </a:extLst>
          </p:cNvPr>
          <p:cNvSpPr/>
          <p:nvPr/>
        </p:nvSpPr>
        <p:spPr>
          <a:xfrm>
            <a:off x="3509921" y="2712208"/>
            <a:ext cx="2022883" cy="1012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Rozwój Lokalny Kierowany przez Społeczność</a:t>
            </a:r>
          </a:p>
          <a:p>
            <a:pPr algn="ctr"/>
            <a:r>
              <a:rPr lang="pl-PL" sz="1600" b="1" dirty="0"/>
              <a:t>(RLKS)</a:t>
            </a:r>
          </a:p>
        </p:txBody>
      </p:sp>
      <p:sp>
        <p:nvSpPr>
          <p:cNvPr id="25" name="Prostokąt: zaokrąglone rogi 5">
            <a:extLst>
              <a:ext uri="{FF2B5EF4-FFF2-40B4-BE49-F238E27FC236}">
                <a16:creationId xmlns:a16="http://schemas.microsoft.com/office/drawing/2014/main" xmlns="" id="{1ED3EE60-0517-4908-A32B-7F77FB3DF880}"/>
              </a:ext>
            </a:extLst>
          </p:cNvPr>
          <p:cNvSpPr/>
          <p:nvPr/>
        </p:nvSpPr>
        <p:spPr>
          <a:xfrm>
            <a:off x="5984697" y="2712208"/>
            <a:ext cx="2210630" cy="102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Inne instrumenty terytorialne</a:t>
            </a:r>
          </a:p>
          <a:p>
            <a:pPr algn="ctr"/>
            <a:r>
              <a:rPr lang="pl-PL" sz="1600" b="1" dirty="0"/>
              <a:t>(ATT)</a:t>
            </a:r>
          </a:p>
        </p:txBody>
      </p:sp>
      <p:sp>
        <p:nvSpPr>
          <p:cNvPr id="26" name="Strzałka: w dół 7">
            <a:extLst>
              <a:ext uri="{FF2B5EF4-FFF2-40B4-BE49-F238E27FC236}">
                <a16:creationId xmlns:a16="http://schemas.microsoft.com/office/drawing/2014/main" xmlns="" id="{EDB19EEB-D932-4EE1-874B-ED1DE30DB133}"/>
              </a:ext>
            </a:extLst>
          </p:cNvPr>
          <p:cNvSpPr/>
          <p:nvPr/>
        </p:nvSpPr>
        <p:spPr>
          <a:xfrm>
            <a:off x="1790936" y="2246787"/>
            <a:ext cx="363474" cy="383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7" name="Strzałka: w dół 8">
            <a:extLst>
              <a:ext uri="{FF2B5EF4-FFF2-40B4-BE49-F238E27FC236}">
                <a16:creationId xmlns:a16="http://schemas.microsoft.com/office/drawing/2014/main" xmlns="" id="{3FC1E989-E41E-4666-A565-AFF73535AE3A}"/>
              </a:ext>
            </a:extLst>
          </p:cNvPr>
          <p:cNvSpPr/>
          <p:nvPr/>
        </p:nvSpPr>
        <p:spPr>
          <a:xfrm>
            <a:off x="4339623" y="2232655"/>
            <a:ext cx="363474" cy="383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8" name="Strzałka: w dół 9">
            <a:extLst>
              <a:ext uri="{FF2B5EF4-FFF2-40B4-BE49-F238E27FC236}">
                <a16:creationId xmlns:a16="http://schemas.microsoft.com/office/drawing/2014/main" xmlns="" id="{5A7E8DED-B929-4155-BFD1-46C721E0B59C}"/>
              </a:ext>
            </a:extLst>
          </p:cNvPr>
          <p:cNvSpPr/>
          <p:nvPr/>
        </p:nvSpPr>
        <p:spPr>
          <a:xfrm>
            <a:off x="6848166" y="2265473"/>
            <a:ext cx="363474" cy="3838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29" name="Prostokąt: zaokrąglone rogi 8">
            <a:extLst>
              <a:ext uri="{FF2B5EF4-FFF2-40B4-BE49-F238E27FC236}">
                <a16:creationId xmlns:a16="http://schemas.microsoft.com/office/drawing/2014/main" xmlns="" id="{B7DDBC0B-00EB-40D4-BB47-500AA761B2FA}"/>
              </a:ext>
            </a:extLst>
          </p:cNvPr>
          <p:cNvSpPr/>
          <p:nvPr/>
        </p:nvSpPr>
        <p:spPr>
          <a:xfrm>
            <a:off x="758537" y="324466"/>
            <a:ext cx="7736534" cy="68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Terytorialny aspekt w perspektywie 2021-2027</a:t>
            </a:r>
            <a:endParaRPr lang="pl-PL" sz="2400" b="1" dirty="0"/>
          </a:p>
        </p:txBody>
      </p:sp>
      <p:sp>
        <p:nvSpPr>
          <p:cNvPr id="30" name="Strzałka: w dół 15">
            <a:extLst>
              <a:ext uri="{FF2B5EF4-FFF2-40B4-BE49-F238E27FC236}">
                <a16:creationId xmlns:a16="http://schemas.microsoft.com/office/drawing/2014/main" xmlns="" id="{1045801F-3BDA-4F0E-AF04-FC5D91BA8B7D}"/>
              </a:ext>
            </a:extLst>
          </p:cNvPr>
          <p:cNvSpPr/>
          <p:nvPr/>
        </p:nvSpPr>
        <p:spPr>
          <a:xfrm>
            <a:off x="1778378" y="3785109"/>
            <a:ext cx="363474" cy="3838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1" name="Strzałka: w dół 16">
            <a:extLst>
              <a:ext uri="{FF2B5EF4-FFF2-40B4-BE49-F238E27FC236}">
                <a16:creationId xmlns:a16="http://schemas.microsoft.com/office/drawing/2014/main" xmlns="" id="{6F132882-24E3-4ECC-96EC-F62D82BDD372}"/>
              </a:ext>
            </a:extLst>
          </p:cNvPr>
          <p:cNvSpPr/>
          <p:nvPr/>
        </p:nvSpPr>
        <p:spPr>
          <a:xfrm>
            <a:off x="4339623" y="3790510"/>
            <a:ext cx="363474" cy="3838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2" name="Strzałka: w dół 17">
            <a:extLst>
              <a:ext uri="{FF2B5EF4-FFF2-40B4-BE49-F238E27FC236}">
                <a16:creationId xmlns:a16="http://schemas.microsoft.com/office/drawing/2014/main" xmlns="" id="{512BDCA3-BA20-492C-A389-E9C46D0FDE21}"/>
              </a:ext>
            </a:extLst>
          </p:cNvPr>
          <p:cNvSpPr/>
          <p:nvPr/>
        </p:nvSpPr>
        <p:spPr>
          <a:xfrm>
            <a:off x="6848166" y="3790510"/>
            <a:ext cx="363474" cy="38384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33" name="Prostokąt: zaokrąglone rogi 18">
            <a:extLst>
              <a:ext uri="{FF2B5EF4-FFF2-40B4-BE49-F238E27FC236}">
                <a16:creationId xmlns:a16="http://schemas.microsoft.com/office/drawing/2014/main" xmlns="" id="{BAB0EEBC-37E9-41F2-9ACB-F38E18A9EF56}"/>
              </a:ext>
            </a:extLst>
          </p:cNvPr>
          <p:cNvSpPr/>
          <p:nvPr/>
        </p:nvSpPr>
        <p:spPr>
          <a:xfrm>
            <a:off x="339213" y="4239727"/>
            <a:ext cx="2913142" cy="2456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Zintegrowany projekt powinien być realizowany na obszarze więcej niż jednej gminy i powinien dotyczyć współpracy w wymiarze funkcjonalnym, np. w zakresie transportu publicznego</a:t>
            </a:r>
          </a:p>
        </p:txBody>
      </p:sp>
      <p:sp>
        <p:nvSpPr>
          <p:cNvPr id="34" name="Prostokąt: zaokrąglone rogi 19">
            <a:extLst>
              <a:ext uri="{FF2B5EF4-FFF2-40B4-BE49-F238E27FC236}">
                <a16:creationId xmlns:a16="http://schemas.microsoft.com/office/drawing/2014/main" xmlns="" id="{A0389CEE-0E3F-4791-A13E-9E59F330D02B}"/>
              </a:ext>
            </a:extLst>
          </p:cNvPr>
          <p:cNvSpPr/>
          <p:nvPr/>
        </p:nvSpPr>
        <p:spPr>
          <a:xfrm>
            <a:off x="3560559" y="4220514"/>
            <a:ext cx="2022883" cy="2456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Wzmocnienie społeczeństwa obywatelskiego poprzez realizacje małych projektów o charakterze lokalnym</a:t>
            </a:r>
          </a:p>
        </p:txBody>
      </p:sp>
      <p:sp>
        <p:nvSpPr>
          <p:cNvPr id="35" name="Prostokąt: zaokrąglone rogi 20">
            <a:extLst>
              <a:ext uri="{FF2B5EF4-FFF2-40B4-BE49-F238E27FC236}">
                <a16:creationId xmlns:a16="http://schemas.microsoft.com/office/drawing/2014/main" xmlns="" id="{6278016D-6AC7-4346-AD6F-7A7343CCC268}"/>
              </a:ext>
            </a:extLst>
          </p:cNvPr>
          <p:cNvSpPr/>
          <p:nvPr/>
        </p:nvSpPr>
        <p:spPr>
          <a:xfrm>
            <a:off x="5794559" y="4234766"/>
            <a:ext cx="3010227" cy="24560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Na przykład: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Programy rewitalizacji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Działania podejmowane w ramach PI 8b w perspektywie 2014-2020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1"/>
                </a:solidFill>
              </a:rPr>
              <a:t>Wypracowane w niektórych województwach specjalne instrumenty 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xmlns="" id="{028ADC52-7BED-478E-A881-B2D05A6E8A65}"/>
              </a:ext>
            </a:extLst>
          </p:cNvPr>
          <p:cNvSpPr txBox="1"/>
          <p:nvPr/>
        </p:nvSpPr>
        <p:spPr>
          <a:xfrm>
            <a:off x="834830" y="1208757"/>
            <a:ext cx="7736534" cy="92333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Wymiar terytorialny w nowej perspektywie może być wdrażany, </a:t>
            </a:r>
            <a:r>
              <a:rPr lang="pl-PL" b="1" dirty="0"/>
              <a:t>w oparciu </a:t>
            </a:r>
            <a:br>
              <a:rPr lang="pl-PL" b="1" dirty="0"/>
            </a:br>
            <a:r>
              <a:rPr lang="pl-PL" b="1" dirty="0"/>
              <a:t>o strategie rozwoju lokalnego lub terytorialnego</a:t>
            </a:r>
            <a:r>
              <a:rPr lang="pl-PL" dirty="0"/>
              <a:t>, poprzez następujące instrumenty:</a:t>
            </a:r>
            <a:endParaRPr lang="pl-PL" sz="1350" b="1" u="sng" cap="small" dirty="0"/>
          </a:p>
        </p:txBody>
      </p:sp>
    </p:spTree>
    <p:extLst>
      <p:ext uri="{BB962C8B-B14F-4D97-AF65-F5344CB8AC3E}">
        <p14:creationId xmlns:p14="http://schemas.microsoft.com/office/powerpoint/2010/main" val="1066092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xmlns="" id="{C6B32597-BDCD-40B2-8C64-C2D2A1A8828C}"/>
              </a:ext>
            </a:extLst>
          </p:cNvPr>
          <p:cNvSpPr txBox="1">
            <a:spLocks/>
          </p:cNvSpPr>
          <p:nvPr/>
        </p:nvSpPr>
        <p:spPr>
          <a:xfrm>
            <a:off x="758536" y="4407202"/>
            <a:ext cx="7736534" cy="24246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pl-PL" sz="1200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pl-PL" sz="1200" dirty="0">
              <a:solidFill>
                <a:srgbClr val="FF0000"/>
              </a:solidFill>
            </a:endParaRPr>
          </a:p>
          <a:p>
            <a:endParaRPr lang="pl-PL" sz="1650" dirty="0">
              <a:solidFill>
                <a:srgbClr val="000000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0F6C5942-7679-45FD-8EB2-ADD1EFADDAD6}"/>
              </a:ext>
            </a:extLst>
          </p:cNvPr>
          <p:cNvSpPr txBox="1"/>
          <p:nvPr/>
        </p:nvSpPr>
        <p:spPr>
          <a:xfrm>
            <a:off x="564111" y="1949286"/>
            <a:ext cx="8184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obszar geograficzny, którego dotyczy dana strategia;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analizę potrzeb rozwojowych i potencjału danego obszaru;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opis zintegrowanego podejścia do stwierdzonych potrzeb rozwojowych i potencjału;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u="sng" dirty="0"/>
              <a:t>opis włączenia partnerów w przygotowanie strategii i jej wdrożenie</a:t>
            </a:r>
            <a:r>
              <a:rPr lang="pl-PL" sz="1600" dirty="0"/>
              <a:t>.</a:t>
            </a:r>
            <a:endParaRPr lang="pl-PL" sz="1600" b="1" u="sng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D6CDF362-6929-4340-AEE2-03204DD40814}"/>
              </a:ext>
            </a:extLst>
          </p:cNvPr>
          <p:cNvSpPr txBox="1"/>
          <p:nvPr/>
        </p:nvSpPr>
        <p:spPr>
          <a:xfrm>
            <a:off x="817555" y="1236542"/>
            <a:ext cx="7677515" cy="646331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l-PL" b="1" dirty="0"/>
              <a:t>Strategie rozwoju lokalnego lub terytorialnego, zawierają następujące elementy: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F045D866-9417-4D3C-8F35-9E6329D55A6D}"/>
              </a:ext>
            </a:extLst>
          </p:cNvPr>
          <p:cNvSpPr txBox="1"/>
          <p:nvPr/>
        </p:nvSpPr>
        <p:spPr>
          <a:xfrm>
            <a:off x="758536" y="3847930"/>
            <a:ext cx="7677514" cy="646331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pl-PL" b="1" dirty="0"/>
              <a:t>Partnerstwo z właściwymi organami regionalnymi i lokalnymi obejmuje co najmniej następujących partnerów</a:t>
            </a:r>
            <a:r>
              <a:rPr lang="pl-PL" dirty="0"/>
              <a:t>:</a:t>
            </a:r>
          </a:p>
        </p:txBody>
      </p:sp>
      <p:sp>
        <p:nvSpPr>
          <p:cNvPr id="11" name="Prostokąt: zaokrąglone rogi 8">
            <a:extLst>
              <a:ext uri="{FF2B5EF4-FFF2-40B4-BE49-F238E27FC236}">
                <a16:creationId xmlns:a16="http://schemas.microsoft.com/office/drawing/2014/main" xmlns="" id="{50972725-169C-4583-8722-0BF79AA0C75A}"/>
              </a:ext>
            </a:extLst>
          </p:cNvPr>
          <p:cNvSpPr/>
          <p:nvPr/>
        </p:nvSpPr>
        <p:spPr>
          <a:xfrm>
            <a:off x="758537" y="324466"/>
            <a:ext cx="7736534" cy="68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/>
              <a:t>Terytorialny aspekt w perspektywie 2021-2027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64111" y="4581321"/>
            <a:ext cx="8313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władze miejskie i inne organy publiczne;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b="1" u="sng" dirty="0"/>
              <a:t>partnerów gospodarczych i społecznych</a:t>
            </a:r>
            <a:r>
              <a:rPr lang="pl-PL" sz="1600" dirty="0"/>
              <a:t>;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/>
              <a:t>właściwe podmioty reprezentujące społeczeństwo obywatelskie, podmioty działające na rzecz ochrony środowiska, oraz podmioty odpowiedzialne za promowanie włączenia społecznego, praw podstawowych, praw osób niepełnosprawnych, równości płci i niedyskryminacji.</a:t>
            </a:r>
            <a:endParaRPr lang="pl-PL" sz="1600" b="1" u="sng" dirty="0"/>
          </a:p>
        </p:txBody>
      </p:sp>
    </p:spTree>
    <p:extLst>
      <p:ext uri="{BB962C8B-B14F-4D97-AF65-F5344CB8AC3E}">
        <p14:creationId xmlns:p14="http://schemas.microsoft.com/office/powerpoint/2010/main" val="319290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CFB59FEE-1239-4629-B525-EFBBDF352F44}"/>
              </a:ext>
            </a:extLst>
          </p:cNvPr>
          <p:cNvSpPr/>
          <p:nvPr/>
        </p:nvSpPr>
        <p:spPr>
          <a:xfrm>
            <a:off x="912389" y="308745"/>
            <a:ext cx="7340600" cy="7033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 polityki 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(udział funduszu oraz w całym RPO)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B38FA381-5638-40D3-9FD3-B52B04C67F67}"/>
              </a:ext>
            </a:extLst>
          </p:cNvPr>
          <p:cNvSpPr/>
          <p:nvPr/>
        </p:nvSpPr>
        <p:spPr>
          <a:xfrm>
            <a:off x="177552" y="1074509"/>
            <a:ext cx="88687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0070C0"/>
                </a:solidFill>
              </a:rPr>
              <a:t>CP1. Bardziej inteligentna Europa </a:t>
            </a:r>
            <a:r>
              <a:rPr lang="pl-PL" sz="1600" b="1" dirty="0">
                <a:solidFill>
                  <a:srgbClr val="0070C0"/>
                </a:solidFill>
              </a:rPr>
              <a:t>(</a:t>
            </a:r>
            <a:r>
              <a:rPr lang="pl-PL" sz="1600" b="1" dirty="0">
                <a:solidFill>
                  <a:srgbClr val="00B050"/>
                </a:solidFill>
              </a:rPr>
              <a:t>EFRR 30% </a:t>
            </a:r>
            <a:r>
              <a:rPr lang="pl-PL" sz="1600" b="1" dirty="0">
                <a:solidFill>
                  <a:srgbClr val="0070C0"/>
                </a:solidFill>
              </a:rPr>
              <a:t>– 21% RPO) </a:t>
            </a:r>
          </a:p>
          <a:p>
            <a:pPr algn="just"/>
            <a:r>
              <a:rPr lang="pl-PL" sz="2000" b="1" dirty="0">
                <a:solidFill>
                  <a:srgbClr val="0070C0"/>
                </a:solidFill>
              </a:rPr>
              <a:t>CP2. Bardziej przyjazna dla środowiska niskoemisyjna Europa </a:t>
            </a:r>
            <a:r>
              <a:rPr lang="pl-PL" sz="1600" b="1" dirty="0">
                <a:solidFill>
                  <a:srgbClr val="0070C0"/>
                </a:solidFill>
              </a:rPr>
              <a:t>(</a:t>
            </a:r>
            <a:r>
              <a:rPr lang="pl-PL" sz="1600" b="1" dirty="0">
                <a:solidFill>
                  <a:srgbClr val="00B050"/>
                </a:solidFill>
              </a:rPr>
              <a:t>EFRR 22% </a:t>
            </a:r>
            <a:r>
              <a:rPr lang="pl-PL" sz="1600" b="1" dirty="0">
                <a:solidFill>
                  <a:srgbClr val="0070C0"/>
                </a:solidFill>
              </a:rPr>
              <a:t>- 15,4% RPO)</a:t>
            </a:r>
          </a:p>
          <a:p>
            <a:pPr algn="just"/>
            <a:r>
              <a:rPr lang="pl-PL" sz="2000" b="1" dirty="0">
                <a:solidFill>
                  <a:srgbClr val="0070C0"/>
                </a:solidFill>
              </a:rPr>
              <a:t>CP3. Lepiej połączona Europa </a:t>
            </a:r>
            <a:r>
              <a:rPr lang="pl-PL" b="1" dirty="0">
                <a:solidFill>
                  <a:srgbClr val="0070C0"/>
                </a:solidFill>
              </a:rPr>
              <a:t>(</a:t>
            </a:r>
            <a:r>
              <a:rPr lang="pl-PL" b="1" dirty="0">
                <a:solidFill>
                  <a:srgbClr val="00B050"/>
                </a:solidFill>
              </a:rPr>
              <a:t>EFRR 11% </a:t>
            </a:r>
            <a:r>
              <a:rPr lang="pl-PL" b="1" dirty="0">
                <a:solidFill>
                  <a:srgbClr val="0070C0"/>
                </a:solidFill>
              </a:rPr>
              <a:t>- 7,7% RPO)</a:t>
            </a:r>
            <a:endParaRPr lang="pl-PL" dirty="0">
              <a:solidFill>
                <a:srgbClr val="0070C0"/>
              </a:solidFill>
            </a:endParaRPr>
          </a:p>
          <a:p>
            <a:pPr algn="just"/>
            <a:r>
              <a:rPr lang="pl-PL" sz="2000" b="1" dirty="0">
                <a:solidFill>
                  <a:srgbClr val="0070C0"/>
                </a:solidFill>
              </a:rPr>
              <a:t>CP4. Europa o silniejszym wymiarze społecznym </a:t>
            </a:r>
            <a:r>
              <a:rPr lang="pl-PL" sz="1600" b="1" dirty="0">
                <a:solidFill>
                  <a:srgbClr val="0070C0"/>
                </a:solidFill>
              </a:rPr>
              <a:t>(</a:t>
            </a:r>
            <a:r>
              <a:rPr lang="pl-PL" sz="1600" b="1" dirty="0">
                <a:solidFill>
                  <a:srgbClr val="00B050"/>
                </a:solidFill>
              </a:rPr>
              <a:t>EFRR 20,5% i EFS+ 86,67% </a:t>
            </a:r>
            <a:r>
              <a:rPr lang="pl-PL" sz="1600" b="1" dirty="0">
                <a:solidFill>
                  <a:srgbClr val="0070C0"/>
                </a:solidFill>
              </a:rPr>
              <a:t>- 40,35% RPO)</a:t>
            </a:r>
            <a:endParaRPr lang="pl-PL" sz="1600" dirty="0">
              <a:solidFill>
                <a:srgbClr val="0070C0"/>
              </a:solidFill>
            </a:endParaRPr>
          </a:p>
          <a:p>
            <a:pPr algn="just"/>
            <a:r>
              <a:rPr lang="pl-PL" sz="2000" b="1" dirty="0">
                <a:solidFill>
                  <a:srgbClr val="0070C0"/>
                </a:solidFill>
              </a:rPr>
              <a:t>CP5. Europa bliżej obywateli </a:t>
            </a:r>
            <a:r>
              <a:rPr lang="pl-PL" sz="1600" b="1" dirty="0">
                <a:solidFill>
                  <a:srgbClr val="0070C0"/>
                </a:solidFill>
              </a:rPr>
              <a:t>(</a:t>
            </a:r>
            <a:r>
              <a:rPr lang="pl-PL" sz="1600" b="1" dirty="0">
                <a:solidFill>
                  <a:srgbClr val="00B050"/>
                </a:solidFill>
              </a:rPr>
              <a:t>EFRR 16,5% </a:t>
            </a:r>
            <a:r>
              <a:rPr lang="pl-PL" sz="1600" b="1" dirty="0">
                <a:solidFill>
                  <a:srgbClr val="0070C0"/>
                </a:solidFill>
              </a:rPr>
              <a:t>- 11,55% )</a:t>
            </a:r>
          </a:p>
          <a:p>
            <a:pPr algn="just"/>
            <a:endParaRPr lang="pl-PL" sz="800" dirty="0">
              <a:solidFill>
                <a:srgbClr val="0070C0"/>
              </a:solidFill>
            </a:endParaRPr>
          </a:p>
          <a:p>
            <a:pPr algn="just"/>
            <a:r>
              <a:rPr lang="pl-PL" sz="2000" b="1" dirty="0">
                <a:solidFill>
                  <a:srgbClr val="0070C0"/>
                </a:solidFill>
              </a:rPr>
              <a:t>Koncentracja tematyczna w ramach środków finansowych:</a:t>
            </a:r>
            <a:endParaRPr lang="pl-PL" sz="2000" dirty="0">
              <a:solidFill>
                <a:srgbClr val="0070C0"/>
              </a:solidFill>
            </a:endParaRPr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  <a:p>
            <a:pPr algn="just"/>
            <a:endParaRPr lang="pl-PL" sz="20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722086" y="5267053"/>
            <a:ext cx="7699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Wydatki na realizację celów klimatycznych: </a:t>
            </a:r>
          </a:p>
          <a:p>
            <a:pPr algn="ctr"/>
            <a:r>
              <a:rPr lang="pl-PL" sz="2400" dirty="0"/>
              <a:t>na Programie -  </a:t>
            </a:r>
            <a:r>
              <a:rPr lang="pl-PL" sz="2400" b="1" dirty="0">
                <a:solidFill>
                  <a:srgbClr val="0070C0"/>
                </a:solidFill>
              </a:rPr>
              <a:t>25%</a:t>
            </a:r>
          </a:p>
          <a:p>
            <a:pPr algn="ctr"/>
            <a:r>
              <a:rPr lang="pl-PL" sz="2400" dirty="0"/>
              <a:t>w ramach EFRR -  </a:t>
            </a:r>
            <a:r>
              <a:rPr lang="pl-PL" sz="2400" b="1" dirty="0">
                <a:solidFill>
                  <a:srgbClr val="0070C0"/>
                </a:solidFill>
              </a:rPr>
              <a:t>30%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1074"/>
              </p:ext>
            </p:extLst>
          </p:nvPr>
        </p:nvGraphicFramePr>
        <p:xfrm>
          <a:off x="555222" y="3155966"/>
          <a:ext cx="7520214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85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560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55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wg KE/</a:t>
                      </a:r>
                      <a:r>
                        <a:rPr lang="pl-PL" sz="2000" dirty="0" err="1"/>
                        <a:t>MIiR</a:t>
                      </a:r>
                      <a:endParaRPr lang="pl-PL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wg IZ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Inteligentna Europa (CP1)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Niskoemisyjna Europa (CP2)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/>
                        <a:t>Włączenie społeczne, w tym integracja imigrantów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25% EFS+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25% EFS+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888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96DE6550-AEEF-4053-AFC0-8E0259022088}"/>
              </a:ext>
            </a:extLst>
          </p:cNvPr>
          <p:cNvGraphicFramePr/>
          <p:nvPr/>
        </p:nvGraphicFramePr>
        <p:xfrm>
          <a:off x="243640" y="1297858"/>
          <a:ext cx="6445919" cy="5235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rostokąt: zaokrąglone rogi 6">
            <a:extLst>
              <a:ext uri="{FF2B5EF4-FFF2-40B4-BE49-F238E27FC236}">
                <a16:creationId xmlns:a16="http://schemas.microsoft.com/office/drawing/2014/main" xmlns="" id="{260CF2C9-3E14-40B2-8B00-D596497586EC}"/>
              </a:ext>
            </a:extLst>
          </p:cNvPr>
          <p:cNvSpPr/>
          <p:nvPr/>
        </p:nvSpPr>
        <p:spPr>
          <a:xfrm>
            <a:off x="6858000" y="1297858"/>
            <a:ext cx="2042361" cy="5235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500" b="1" dirty="0">
                <a:solidFill>
                  <a:schemeClr val="tx1"/>
                </a:solidFill>
              </a:rPr>
              <a:t>Koncepcja polityki terytorialnej 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pl-PL" sz="2500" b="1" dirty="0">
                <a:solidFill>
                  <a:schemeClr val="tx1"/>
                </a:solidFill>
              </a:rPr>
              <a:t>w województwie 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pl-PL" sz="2500" b="1" dirty="0">
                <a:solidFill>
                  <a:schemeClr val="tx1"/>
                </a:solidFill>
              </a:rPr>
              <a:t>kujawsko-pomorskim </a:t>
            </a:r>
            <a:br>
              <a:rPr lang="pl-PL" sz="2500" b="1" dirty="0">
                <a:solidFill>
                  <a:schemeClr val="tx1"/>
                </a:solidFill>
              </a:rPr>
            </a:br>
            <a:r>
              <a:rPr lang="pl-PL" sz="2500" b="1" dirty="0">
                <a:solidFill>
                  <a:schemeClr val="tx1"/>
                </a:solidFill>
              </a:rPr>
              <a:t>w nowej perspektywie</a:t>
            </a: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xmlns="" id="{DB1ECE97-56C8-4660-9E96-A5B0B02F8B90}"/>
              </a:ext>
            </a:extLst>
          </p:cNvPr>
          <p:cNvSpPr/>
          <p:nvPr/>
        </p:nvSpPr>
        <p:spPr>
          <a:xfrm>
            <a:off x="758537" y="324466"/>
            <a:ext cx="7736534" cy="681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Terytorialny aspekt w perspektywie 2021-2027</a:t>
            </a:r>
          </a:p>
        </p:txBody>
      </p:sp>
    </p:spTree>
    <p:extLst>
      <p:ext uri="{BB962C8B-B14F-4D97-AF65-F5344CB8AC3E}">
        <p14:creationId xmlns:p14="http://schemas.microsoft.com/office/powerpoint/2010/main" val="3374272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247475" y="1003461"/>
            <a:ext cx="864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</a:endParaRPr>
          </a:p>
          <a:p>
            <a:pPr algn="ctr">
              <a:lnSpc>
                <a:spcPct val="150000"/>
              </a:lnSpc>
            </a:pP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531457" y="1882195"/>
            <a:ext cx="7419596" cy="2672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pl-PL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Dziękuję za uwagę</a:t>
            </a:r>
          </a:p>
          <a:p>
            <a:pPr algn="ctr">
              <a:lnSpc>
                <a:spcPct val="150000"/>
              </a:lnSpc>
            </a:pPr>
            <a:endParaRPr lang="pl-PL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</a:endParaRPr>
          </a:p>
          <a:p>
            <a:pPr algn="ctr">
              <a:lnSpc>
                <a:spcPct val="150000"/>
              </a:lnSpc>
            </a:pPr>
            <a:endParaRPr lang="pl-PL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21FC6B0D-619B-4B11-B194-44D6780028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6800" y="5123697"/>
            <a:ext cx="2635250" cy="121683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D124611-561E-4B1A-9A0C-3FF63CB3EB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004" y="498582"/>
            <a:ext cx="2348706" cy="252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D9E16F0-72AE-4E96-9F89-0C6E38BDEA88}"/>
              </a:ext>
            </a:extLst>
          </p:cNvPr>
          <p:cNvSpPr/>
          <p:nvPr/>
        </p:nvSpPr>
        <p:spPr>
          <a:xfrm>
            <a:off x="685800" y="735955"/>
            <a:ext cx="77089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pl-PL" dirty="0">
                <a:solidFill>
                  <a:srgbClr val="000000"/>
                </a:solidFill>
              </a:rPr>
              <a:t>Propozycja KE na trzy poziomy maksymalnego dofinansowania na poziomie priorytetu (w przypadku EFS+ mogą zostać określone wyższe stopy współfinansowania w przypadku priorytetów służących wsparciu działań innowacyjnych): </a:t>
            </a:r>
          </a:p>
          <a:p>
            <a:pPr algn="just"/>
            <a:endParaRPr lang="pl-PL" dirty="0">
              <a:solidFill>
                <a:srgbClr val="0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70% </a:t>
            </a:r>
            <a:r>
              <a:rPr lang="pl-PL" dirty="0">
                <a:solidFill>
                  <a:srgbClr val="000000"/>
                </a:solidFill>
              </a:rPr>
              <a:t>dla regionów najsłabiej rozwiniętych;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55%</a:t>
            </a:r>
            <a:r>
              <a:rPr lang="pl-PL" dirty="0">
                <a:solidFill>
                  <a:srgbClr val="000000"/>
                </a:solidFill>
              </a:rPr>
              <a:t> dla regionów przejściowych;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40%</a:t>
            </a:r>
            <a:r>
              <a:rPr lang="pl-PL" dirty="0">
                <a:solidFill>
                  <a:srgbClr val="000000"/>
                </a:solidFill>
              </a:rPr>
              <a:t> dla regionów najlepiej rozwiniętych. </a:t>
            </a: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153D0884-C152-42B0-B773-F8FAB1DFC140}"/>
              </a:ext>
            </a:extLst>
          </p:cNvPr>
          <p:cNvSpPr/>
          <p:nvPr/>
        </p:nvSpPr>
        <p:spPr>
          <a:xfrm>
            <a:off x="596900" y="198497"/>
            <a:ext cx="7708900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Poziom dofinansowania KE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73410014-99DB-4267-AA54-F74E40A72341}"/>
              </a:ext>
            </a:extLst>
          </p:cNvPr>
          <p:cNvSpPr/>
          <p:nvPr/>
        </p:nvSpPr>
        <p:spPr>
          <a:xfrm>
            <a:off x="685800" y="3700845"/>
            <a:ext cx="79699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Parlament Europejski</a:t>
            </a:r>
            <a:r>
              <a:rPr lang="pl-PL" dirty="0"/>
              <a:t> przychylił się do apelu regionów </a:t>
            </a:r>
            <a:r>
              <a:rPr lang="pl-PL" b="1" u="sng" dirty="0"/>
              <a:t>by słabiej rozwinięte Regiony wciąż mogły liczyć na dofinansowanie inwestycji na </a:t>
            </a:r>
            <a:r>
              <a:rPr lang="pl-PL" b="1" u="sng" dirty="0">
                <a:solidFill>
                  <a:schemeClr val="accent1">
                    <a:lumMod val="75000"/>
                  </a:schemeClr>
                </a:solidFill>
              </a:rPr>
              <a:t>poziomie 85%. </a:t>
            </a:r>
            <a:r>
              <a:rPr lang="pl-PL" sz="2000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000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pl-PL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dirty="0"/>
              <a:t>IZ będzie miała elastyczne podejście do możliwości dokonania przesunięć środków pomiędzy priorytetami bez zmiany PO </a:t>
            </a:r>
            <a:r>
              <a:rPr lang="pl-PL" b="1" dirty="0"/>
              <a:t>(trwają negocjacje w tym zakresie)</a:t>
            </a:r>
            <a:r>
              <a:rPr lang="pl-PL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dirty="0"/>
              <a:t>KE możliwość przesunięcia </a:t>
            </a:r>
            <a:r>
              <a:rPr lang="pl-PL" b="1" dirty="0">
                <a:solidFill>
                  <a:srgbClr val="5B9BD5"/>
                </a:solidFill>
              </a:rPr>
              <a:t>5% wartości priorytetu</a:t>
            </a:r>
          </a:p>
          <a:p>
            <a:pPr marL="285750" indent="-285750">
              <a:buFontTx/>
              <a:buChar char="-"/>
            </a:pPr>
            <a:r>
              <a:rPr lang="pl-PL" dirty="0"/>
              <a:t>PE</a:t>
            </a:r>
            <a:r>
              <a:rPr lang="pl-PL" b="1" dirty="0">
                <a:solidFill>
                  <a:srgbClr val="5B9BD5"/>
                </a:solidFill>
              </a:rPr>
              <a:t> </a:t>
            </a:r>
            <a:r>
              <a:rPr lang="pl-PL" dirty="0"/>
              <a:t>możliwość przesunięcia </a:t>
            </a:r>
            <a:r>
              <a:rPr lang="pl-PL" b="1" dirty="0">
                <a:solidFill>
                  <a:srgbClr val="5B9BD5"/>
                </a:solidFill>
              </a:rPr>
              <a:t>7% wartości priorytetu</a:t>
            </a:r>
          </a:p>
          <a:p>
            <a:pPr marL="285750" indent="-285750">
              <a:buFontTx/>
              <a:buChar char="-"/>
            </a:pPr>
            <a:r>
              <a:rPr lang="pl-PL" dirty="0"/>
              <a:t>stanowisko Polski możliwość przesunięcia </a:t>
            </a:r>
            <a:r>
              <a:rPr lang="pl-PL" b="1" dirty="0">
                <a:solidFill>
                  <a:srgbClr val="5B9BD5"/>
                </a:solidFill>
              </a:rPr>
              <a:t>10% wartości priorytetu</a:t>
            </a:r>
            <a:r>
              <a:rPr lang="pl-PL" b="1" dirty="0"/>
              <a:t/>
            </a:r>
            <a:br>
              <a:rPr lang="pl-PL" b="1" dirty="0"/>
            </a:br>
            <a:endParaRPr lang="pl-PL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18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7B4CAE3C-9F5D-4A68-8EDC-698DAEE0A083}"/>
              </a:ext>
            </a:extLst>
          </p:cNvPr>
          <p:cNvSpPr/>
          <p:nvPr/>
        </p:nvSpPr>
        <p:spPr>
          <a:xfrm>
            <a:off x="596900" y="198497"/>
            <a:ext cx="7868370" cy="546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Propozycja podziału alokacji dla RPO WK-P 2021-2027</a:t>
            </a: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xmlns="" id="{840A3E90-4934-4CD0-B6AD-B134B40A09B5}"/>
              </a:ext>
            </a:extLst>
          </p:cNvPr>
          <p:cNvSpPr txBox="1">
            <a:spLocks/>
          </p:cNvSpPr>
          <p:nvPr/>
        </p:nvSpPr>
        <p:spPr>
          <a:xfrm>
            <a:off x="395536" y="764703"/>
            <a:ext cx="8280920" cy="57619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200" dirty="0"/>
          </a:p>
          <a:p>
            <a:pPr algn="just"/>
            <a:endParaRPr lang="pl-PL" sz="1200" dirty="0"/>
          </a:p>
          <a:p>
            <a:endParaRPr lang="pl-PL" sz="1200" dirty="0"/>
          </a:p>
          <a:p>
            <a:pPr algn="just"/>
            <a:endParaRPr lang="pl-PL" sz="1200" dirty="0"/>
          </a:p>
        </p:txBody>
      </p:sp>
      <p:graphicFrame>
        <p:nvGraphicFramePr>
          <p:cNvPr id="10" name="Wykres 9"/>
          <p:cNvGraphicFramePr/>
          <p:nvPr/>
        </p:nvGraphicFramePr>
        <p:xfrm>
          <a:off x="467544" y="1741946"/>
          <a:ext cx="3812138" cy="337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Wykres 8"/>
          <p:cNvGraphicFramePr/>
          <p:nvPr/>
        </p:nvGraphicFramePr>
        <p:xfrm>
          <a:off x="4789636" y="1741945"/>
          <a:ext cx="3812138" cy="337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8687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xmlns="" id="{C823DA6C-FAA1-49F1-A029-7E1FCB3E867F}"/>
              </a:ext>
            </a:extLst>
          </p:cNvPr>
          <p:cNvSpPr/>
          <p:nvPr/>
        </p:nvSpPr>
        <p:spPr>
          <a:xfrm>
            <a:off x="998966" y="2362201"/>
            <a:ext cx="7275022" cy="1925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Założenia wstępne RPO 2021-2027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4815326-A3C5-4FF6-826B-3A4450BB40A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501" y="3705314"/>
            <a:ext cx="1866040" cy="20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3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E1D60676-5ED3-4A17-820A-0EBE89F18F88}"/>
              </a:ext>
            </a:extLst>
          </p:cNvPr>
          <p:cNvSpPr/>
          <p:nvPr/>
        </p:nvSpPr>
        <p:spPr>
          <a:xfrm>
            <a:off x="1051944" y="121685"/>
            <a:ext cx="611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/>
              <a:t>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Bardziej inteligentna Europa</a:t>
            </a:r>
            <a:endParaRPr lang="pl-PL" sz="2000" dirty="0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4D344E25-D4BD-4383-8E67-DCFCB5CA4227}"/>
              </a:ext>
            </a:extLst>
          </p:cNvPr>
          <p:cNvSpPr/>
          <p:nvPr/>
        </p:nvSpPr>
        <p:spPr>
          <a:xfrm>
            <a:off x="253242" y="98395"/>
            <a:ext cx="798702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 1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BB75C648-DDE1-4C5A-B971-346A24F13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722406"/>
              </p:ext>
            </p:extLst>
          </p:nvPr>
        </p:nvGraphicFramePr>
        <p:xfrm>
          <a:off x="1846654" y="2069187"/>
          <a:ext cx="6018961" cy="4667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64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2508">
                  <a:extLst>
                    <a:ext uri="{9D8B030D-6E8A-4147-A177-3AD203B41FA5}">
                      <a16:colId xmlns:a16="http://schemas.microsoft.com/office/drawing/2014/main" xmlns="" val="826349193"/>
                    </a:ext>
                  </a:extLst>
                </a:gridCol>
              </a:tblGrid>
              <a:tr h="26544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OBSZARY KLUCZOWE</a:t>
                      </a:r>
                      <a:endParaRPr lang="pl-PL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marL="0" marR="0" indent="0" algn="l" defTabSz="1793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82550" algn="l"/>
                        </a:tabLst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POTENCJAŁ BADAŃ I INNOWACJI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b="1" dirty="0">
                          <a:solidFill>
                            <a:schemeClr val="bg1"/>
                          </a:solidFill>
                        </a:rPr>
                        <a:t>WZROST KONKURENCYJNOŚCI MŚP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861">
                <a:tc>
                  <a:txBody>
                    <a:bodyPr/>
                    <a:lstStyle/>
                    <a:p>
                      <a:pPr marL="0" indent="0" defTabSz="179388">
                        <a:buFont typeface="Wingdings" panose="05000000000000000000" pitchFamily="2" charset="2"/>
                        <a:buNone/>
                        <a:tabLst>
                          <a:tab pos="82550" algn="l"/>
                        </a:tabLst>
                      </a:pPr>
                      <a:r>
                        <a:rPr lang="pl-PL" sz="1200" dirty="0">
                          <a:latin typeface="+mn-lt"/>
                        </a:rPr>
                        <a:t>Infrastruktura</a:t>
                      </a:r>
                      <a:r>
                        <a:rPr lang="pl-PL" sz="1200" baseline="0" dirty="0">
                          <a:latin typeface="+mn-lt"/>
                        </a:rPr>
                        <a:t> B+R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Wdrażanie innowacji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533">
                <a:tc>
                  <a:txBody>
                    <a:bodyPr/>
                    <a:lstStyle/>
                    <a:p>
                      <a:pPr marL="0" indent="0" defTabSz="179388">
                        <a:buFont typeface="Arial" panose="020B0604020202020204" pitchFamily="34" charset="0"/>
                        <a:buNone/>
                        <a:tabLst>
                          <a:tab pos="82550" algn="l"/>
                        </a:tabLst>
                      </a:pPr>
                      <a:r>
                        <a:rPr lang="pl-PL" sz="1200" baseline="0" dirty="0">
                          <a:latin typeface="+mn-lt"/>
                        </a:rPr>
                        <a:t>Projekty B+R w połączeniu z wdrożeniem ich wyników</a:t>
                      </a:r>
                      <a:endParaRPr lang="pl-PL" sz="1200" dirty="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Tereny inwestycyjne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5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n-lt"/>
                        </a:rPr>
                        <a:t>Proinnowacyjne usługi biznesowe Instytucji Otoczenia Biznesu (IOB) dla MŚP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Wsparcie start-</a:t>
                      </a:r>
                      <a:r>
                        <a:rPr lang="pl-PL" sz="1200" dirty="0" err="1">
                          <a:latin typeface="+mn-lt"/>
                        </a:rPr>
                        <a:t>up</a:t>
                      </a:r>
                      <a:r>
                        <a:rPr lang="pl-PL" sz="1200" dirty="0">
                          <a:latin typeface="+mn-lt"/>
                        </a:rPr>
                        <a:t> (</a:t>
                      </a:r>
                      <a:r>
                        <a:rPr lang="pl-PL" sz="1200" dirty="0" err="1">
                          <a:latin typeface="+mn-lt"/>
                        </a:rPr>
                        <a:t>akcelaracja</a:t>
                      </a:r>
                      <a:r>
                        <a:rPr lang="pl-PL" sz="1200" dirty="0">
                          <a:latin typeface="+mn-lt"/>
                        </a:rPr>
                        <a:t>, platformy startowe, inkubatory)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36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n-lt"/>
                        </a:rPr>
                        <a:t>Sieciowanie przez klastry jako sposób działania </a:t>
                      </a:r>
                      <a:r>
                        <a:rPr lang="pl-PL" sz="1200">
                          <a:latin typeface="+mn-lt"/>
                        </a:rPr>
                        <a:t>na rzecz </a:t>
                      </a:r>
                      <a:r>
                        <a:rPr lang="pl-PL" sz="1200" dirty="0">
                          <a:latin typeface="+mn-lt"/>
                        </a:rPr>
                        <a:t>Inteligentnych Specjalizacji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Umiędzynarodowienie działalności (w tym nowe modele biznesowe, wsparcie eksportu, promocja innowacyjnych firm)</a:t>
                      </a:r>
                      <a:endParaRPr lang="pl-PL" sz="12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86295958"/>
                  </a:ext>
                </a:extLst>
              </a:tr>
              <a:tr h="265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CYFRYZACJA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>
                          <a:solidFill>
                            <a:schemeClr val="bg1"/>
                          </a:solidFill>
                          <a:latin typeface="+mn-lt"/>
                        </a:rPr>
                        <a:t>POZOSTAŁE TYPY WSPARCIA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533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Platformy e-usług publicznych (administracja)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n-lt"/>
                        </a:rPr>
                        <a:t>Identyfikacja nowych kierunków rozwoju/ badań naukowych (RIS)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244">
                <a:tc>
                  <a:txBody>
                    <a:bodyPr/>
                    <a:lstStyle/>
                    <a:p>
                      <a:r>
                        <a:rPr lang="pl-PL" sz="1200" dirty="0">
                          <a:latin typeface="+mn-lt"/>
                        </a:rPr>
                        <a:t>E-zdrowie, E-kultura, E-edukacja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dirty="0">
                          <a:effectLst/>
                          <a:latin typeface="+mn-lt"/>
                        </a:rPr>
                        <a:t>Wsparcie technicznie projektów składanych do KE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636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latin typeface="+mn-lt"/>
                        </a:rPr>
                        <a:t>Cyfryzacja działalności przedsiębiorstw</a:t>
                      </a:r>
                    </a:p>
                    <a:p>
                      <a:r>
                        <a:rPr lang="pl-PL" sz="1200" dirty="0">
                          <a:latin typeface="+mn-lt"/>
                        </a:rPr>
                        <a:t>(TIK /systemy ERP)</a:t>
                      </a:r>
                    </a:p>
                    <a:p>
                      <a:endParaRPr lang="pl-PL" sz="1200" dirty="0">
                        <a:latin typeface="+mn-lt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8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38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8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FA330996-4D06-4FAF-BCA8-4B71DA9534CA}"/>
              </a:ext>
            </a:extLst>
          </p:cNvPr>
          <p:cNvSpPr txBox="1"/>
          <p:nvPr/>
        </p:nvSpPr>
        <p:spPr>
          <a:xfrm>
            <a:off x="1771036" y="1081146"/>
            <a:ext cx="5464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Brak obszarów wsparcia, które mogłyby być dedykowane czy realizowane przez NGO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46730C9-7A1F-41A5-AEF9-8AB8EC46C8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9227" y="1105848"/>
            <a:ext cx="646332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50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79FC68C8-F5C8-4950-B39A-02680B676086}"/>
              </a:ext>
            </a:extLst>
          </p:cNvPr>
          <p:cNvSpPr/>
          <p:nvPr/>
        </p:nvSpPr>
        <p:spPr>
          <a:xfrm>
            <a:off x="413040" y="275948"/>
            <a:ext cx="1680936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 2 - EFRR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55A4831-B2CB-4D0B-9EA4-9AB23D281EFE}"/>
              </a:ext>
            </a:extLst>
          </p:cNvPr>
          <p:cNvSpPr txBox="1"/>
          <p:nvPr/>
        </p:nvSpPr>
        <p:spPr>
          <a:xfrm>
            <a:off x="413040" y="1084431"/>
            <a:ext cx="793663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Promowanie działań na rzecz efektywności energetycznej: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Kompleksowa modernizacja energetyczna obiektów użyteczności publicznej wraz z audytem;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Kompleksowa modernizacja energetyczna wielorodzinnych budynków mieszkalnych wraz z elementami instalacji grzewczej i źródłami ciepła wraz z audytem;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Wymiana/modernizacja nieefektywnych źródeł ciepła u odbiorców indywidualnych;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Ciepłownie lokalne – po raz pierwszy planowany do realizacji w latach;</a:t>
            </a: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Promowanie odnawialnych źródeł energii: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Rozwój małych instalacji OZE (jednostki wraz z przyłączeniem do sieci);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Projekty z zakresu energii rozproszonej (np. klastry energetyczne, </a:t>
            </a:r>
            <a:r>
              <a:rPr lang="pl-PL" sz="2000" b="1" dirty="0" err="1">
                <a:solidFill>
                  <a:schemeClr val="accent1">
                    <a:lumMod val="75000"/>
                  </a:schemeClr>
                </a:solidFill>
              </a:rPr>
              <a:t>mikroinstalacje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w budynkach mieszkalnych i użyteczności publicznej);</a:t>
            </a: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C527A51-640C-4693-9264-8B2D58222202}"/>
              </a:ext>
            </a:extLst>
          </p:cNvPr>
          <p:cNvSpPr txBox="1"/>
          <p:nvPr/>
        </p:nvSpPr>
        <p:spPr>
          <a:xfrm>
            <a:off x="2254928" y="275948"/>
            <a:ext cx="65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Przykładowe typy projektów przewidziane w propozycji RPO:</a:t>
            </a:r>
          </a:p>
        </p:txBody>
      </p:sp>
    </p:spTree>
    <p:extLst>
      <p:ext uri="{BB962C8B-B14F-4D97-AF65-F5344CB8AC3E}">
        <p14:creationId xmlns:p14="http://schemas.microsoft.com/office/powerpoint/2010/main" val="279222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79FC68C8-F5C8-4950-B39A-02680B676086}"/>
              </a:ext>
            </a:extLst>
          </p:cNvPr>
          <p:cNvSpPr/>
          <p:nvPr/>
        </p:nvSpPr>
        <p:spPr>
          <a:xfrm>
            <a:off x="413040" y="275948"/>
            <a:ext cx="1680936" cy="454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/>
              <a:t>CP 2 - EFRR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E55A4831-B2CB-4D0B-9EA4-9AB23D281EFE}"/>
              </a:ext>
            </a:extLst>
          </p:cNvPr>
          <p:cNvSpPr txBox="1"/>
          <p:nvPr/>
        </p:nvSpPr>
        <p:spPr>
          <a:xfrm>
            <a:off x="413040" y="1084431"/>
            <a:ext cx="7936637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Przedsięwzięcia zwiększające potencjał przyrodniczy regionu poprzez działania bezpośrednio związane z ochroną siedlisk i gatunków w szczególności </a:t>
            </a:r>
            <a:r>
              <a:rPr lang="pl-PL" sz="2000" b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terenach parków krajobrazowych i rezerwatów przyrody,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Projekty w zakresie zwalczania gatunków inwazyjnych obcych,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Działania rozwijające infrastrukturę związaną z właściwym ukierunkowaniem ruchu turystycznego </a:t>
            </a:r>
            <a:r>
              <a:rPr lang="pl-PL" sz="2000" b="1" dirty="0" err="1">
                <a:solidFill>
                  <a:schemeClr val="accent1">
                    <a:lumMod val="75000"/>
                  </a:schemeClr>
                </a:solidFill>
              </a:rPr>
              <a:t>na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obszarach cennych przyrodniczo (obszarach chronionych z tytułu ustawy o ochronie przyrody)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Modernizacja i doposażenie ośrodków prowadzących działalność w zakresie edukacji ekologicznej,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Działania informacyjno-edukacyjne, podnoszące świadomość mieszkańców w zakresie właściwych zachowań społecznych w odniesieniu do </a:t>
            </a:r>
            <a:r>
              <a:rPr lang="pl-PL" sz="2000" b="1" dirty="0" err="1">
                <a:solidFill>
                  <a:schemeClr val="accent1">
                    <a:lumMod val="75000"/>
                  </a:schemeClr>
                </a:solidFill>
              </a:rPr>
              <a:t>dziedzictwa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 przyrodniczego regionu jako element projektu inwestycyjnego,</a:t>
            </a:r>
          </a:p>
          <a:p>
            <a:endParaRPr lang="pl-PL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2C527A51-640C-4693-9264-8B2D58222202}"/>
              </a:ext>
            </a:extLst>
          </p:cNvPr>
          <p:cNvSpPr txBox="1"/>
          <p:nvPr/>
        </p:nvSpPr>
        <p:spPr>
          <a:xfrm>
            <a:off x="2254928" y="275948"/>
            <a:ext cx="6596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chemeClr val="accent1">
                    <a:lumMod val="75000"/>
                  </a:schemeClr>
                </a:solidFill>
              </a:rPr>
              <a:t>Przykładowe typy projektów przewidziane w propozycji RPO:</a:t>
            </a:r>
          </a:p>
        </p:txBody>
      </p:sp>
    </p:spTree>
    <p:extLst>
      <p:ext uri="{BB962C8B-B14F-4D97-AF65-F5344CB8AC3E}">
        <p14:creationId xmlns:p14="http://schemas.microsoft.com/office/powerpoint/2010/main" val="1811709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4516</TotalTime>
  <Words>2444</Words>
  <Application>Microsoft Office PowerPoint</Application>
  <PresentationFormat>Pokaz na ekranie (4:3)</PresentationFormat>
  <Paragraphs>268</Paragraphs>
  <Slides>31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Lato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Gobinet</dc:creator>
  <cp:lastModifiedBy>Dagmara Angowska</cp:lastModifiedBy>
  <cp:revision>469</cp:revision>
  <cp:lastPrinted>2019-07-15T07:59:57Z</cp:lastPrinted>
  <dcterms:created xsi:type="dcterms:W3CDTF">2018-09-17T08:41:58Z</dcterms:created>
  <dcterms:modified xsi:type="dcterms:W3CDTF">2019-07-22T10:21:37Z</dcterms:modified>
</cp:coreProperties>
</file>